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8FC"/>
    <a:srgbClr val="EBF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423"/>
  </p:normalViewPr>
  <p:slideViewPr>
    <p:cSldViewPr snapToGrid="0">
      <p:cViewPr varScale="1">
        <p:scale>
          <a:sx n="98" d="100"/>
          <a:sy n="98" d="100"/>
        </p:scale>
        <p:origin x="11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A22AE-AF8D-432B-803F-169922AE6139}" type="datetimeFigureOut">
              <a:rPr lang="en-US" smtClean="0"/>
              <a:t>6/6/24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2669E-1816-4E57-B6D7-53ED484CAC48}" type="slidenum">
              <a:rPr lang="en-US" smtClean="0"/>
              <a:t>‹#›</a:t>
            </a:fld>
            <a:endParaRPr lang="en-US"/>
          </a:p>
        </p:txBody>
      </p:sp>
    </p:spTree>
    <p:extLst>
      <p:ext uri="{BB962C8B-B14F-4D97-AF65-F5344CB8AC3E}">
        <p14:creationId xmlns:p14="http://schemas.microsoft.com/office/powerpoint/2010/main" val="34038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Transportation sector is the largest contributor of carbon emissions annually</a:t>
            </a:r>
          </a:p>
          <a:p>
            <a:r>
              <a:rPr lang="en-US"/>
              <a:t>Transit agencies have begun to address this by transitioning away from internal combustion engines and toward electric vehicles</a:t>
            </a:r>
          </a:p>
          <a:p>
            <a:r>
              <a:rPr lang="en-US"/>
              <a:t>For example, HEV that use battery systems to increase fuel efficiency and battery-electric vehicles that fully rely on battery systems for propulsion</a:t>
            </a:r>
          </a:p>
          <a:p>
            <a:r>
              <a:rPr lang="en-US" err="1"/>
              <a:t>Whats</a:t>
            </a:r>
            <a:r>
              <a:rPr lang="en-US"/>
              <a:t> different about these systems is that the batteries don’t last the full lifetime of the car but need to be replaced</a:t>
            </a:r>
          </a:p>
          <a:p>
            <a:r>
              <a:rPr lang="en-US"/>
              <a:t>This transition has been pretty sudden and we now have an influx of battery data on our hands and it is difficult to know how to use it to best determine battery health and performance</a:t>
            </a:r>
          </a:p>
        </p:txBody>
      </p:sp>
      <p:sp>
        <p:nvSpPr>
          <p:cNvPr id="4" name="Slide Number Placeholder 3"/>
          <p:cNvSpPr>
            <a:spLocks noGrp="1"/>
          </p:cNvSpPr>
          <p:nvPr>
            <p:ph type="sldNum" sz="quarter" idx="5"/>
          </p:nvPr>
        </p:nvSpPr>
        <p:spPr/>
        <p:txBody>
          <a:bodyPr/>
          <a:lstStyle/>
          <a:p>
            <a:fld id="{8A02669E-1816-4E57-B6D7-53ED484CAC48}" type="slidenum">
              <a:rPr lang="en-US" smtClean="0"/>
              <a:t>2</a:t>
            </a:fld>
            <a:endParaRPr lang="en-US"/>
          </a:p>
        </p:txBody>
      </p:sp>
    </p:spTree>
    <p:extLst>
      <p:ext uri="{BB962C8B-B14F-4D97-AF65-F5344CB8AC3E}">
        <p14:creationId xmlns:p14="http://schemas.microsoft.com/office/powerpoint/2010/main" val="121734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Every time a King county metro hybrid bus comes in for a maintenance visit a file is downloaded which contains its battery history. Our data set contains data following around 200 hybrid buses over the course of 2 years. Some of these buses have multiple maintenance visits which means multiple data files. Each data file contains information on the entire battery pack which is broken down into 16 modules and even further into the 12 submodules. So extracting any valuable information from this data it seems like a daunting task. </a:t>
            </a:r>
          </a:p>
          <a:p>
            <a:endParaRPr lang="en-US">
              <a:latin typeface="Calibri"/>
              <a:cs typeface="Calibri"/>
            </a:endParaRPr>
          </a:p>
          <a:p>
            <a:r>
              <a:rPr lang="en-US">
                <a:latin typeface="Calibri"/>
                <a:cs typeface="Calibri"/>
              </a:rPr>
              <a:t>Introducing our software package </a:t>
            </a:r>
            <a:r>
              <a:rPr lang="en-US" err="1">
                <a:latin typeface="Calibri"/>
                <a:cs typeface="Calibri"/>
              </a:rPr>
              <a:t>alfred</a:t>
            </a:r>
            <a:r>
              <a:rPr lang="en-US">
                <a:latin typeface="Calibri"/>
                <a:cs typeface="Calibri"/>
              </a:rPr>
              <a:t>!</a:t>
            </a:r>
          </a:p>
          <a:p>
            <a:endParaRPr lang="en-US">
              <a:latin typeface="Calibri"/>
              <a:cs typeface="Calibri"/>
            </a:endParaRPr>
          </a:p>
          <a:p>
            <a:r>
              <a:rPr lang="en-US" err="1">
                <a:latin typeface="Calibri"/>
                <a:cs typeface="Calibri"/>
              </a:rPr>
              <a:t>afred</a:t>
            </a:r>
            <a:r>
              <a:rPr lang="en-US">
                <a:latin typeface="Calibri"/>
                <a:cs typeface="Calibri"/>
              </a:rPr>
              <a:t> is able to extract your data, sort through it, and organize it into sub sets so the data can be </a:t>
            </a:r>
            <a:r>
              <a:rPr lang="en-US" err="1">
                <a:latin typeface="Calibri"/>
                <a:cs typeface="Calibri"/>
              </a:rPr>
              <a:t>visulaized</a:t>
            </a:r>
            <a:r>
              <a:rPr lang="en-US">
                <a:latin typeface="Calibri"/>
                <a:cs typeface="Calibri"/>
              </a:rPr>
              <a:t> and processed for higher analyzed</a:t>
            </a:r>
          </a:p>
          <a:p>
            <a:endParaRPr lang="en-US">
              <a:latin typeface="Calibri"/>
              <a:cs typeface="Calibri"/>
            </a:endParaRPr>
          </a:p>
          <a:p>
            <a:r>
              <a:rPr lang="en-US">
                <a:latin typeface="Calibri"/>
                <a:cs typeface="Calibri"/>
              </a:rPr>
              <a:t>2017 to 2019 </a:t>
            </a:r>
          </a:p>
        </p:txBody>
      </p:sp>
      <p:sp>
        <p:nvSpPr>
          <p:cNvPr id="4" name="Slide Number Placeholder 3"/>
          <p:cNvSpPr>
            <a:spLocks noGrp="1"/>
          </p:cNvSpPr>
          <p:nvPr>
            <p:ph type="sldNum" sz="quarter" idx="5"/>
          </p:nvPr>
        </p:nvSpPr>
        <p:spPr/>
        <p:txBody>
          <a:bodyPr/>
          <a:lstStyle/>
          <a:p>
            <a:fld id="{8A02669E-1816-4E57-B6D7-53ED484CAC48}" type="slidenum">
              <a:rPr lang="en-US" smtClean="0"/>
              <a:t>4</a:t>
            </a:fld>
            <a:endParaRPr lang="en-US"/>
          </a:p>
        </p:txBody>
      </p:sp>
    </p:spTree>
    <p:extLst>
      <p:ext uri="{BB962C8B-B14F-4D97-AF65-F5344CB8AC3E}">
        <p14:creationId xmlns:p14="http://schemas.microsoft.com/office/powerpoint/2010/main" val="1690689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Etl</a:t>
            </a:r>
            <a:r>
              <a:rPr lang="en-US">
                <a:latin typeface="Calibri"/>
                <a:cs typeface="Calibri"/>
              </a:rPr>
              <a:t> it our first module in our package. This will find your zip file, unpack it, parse though them and organize them into their respective buses. It will then organize the </a:t>
            </a:r>
            <a:r>
              <a:rPr lang="en-US" err="1">
                <a:latin typeface="Calibri"/>
                <a:cs typeface="Calibri"/>
              </a:rPr>
              <a:t>the</a:t>
            </a:r>
            <a:r>
              <a:rPr lang="en-US">
                <a:latin typeface="Calibri"/>
                <a:cs typeface="Calibri"/>
              </a:rPr>
              <a:t> files by date with in each bus folder and sort them into 3 different directories. </a:t>
            </a:r>
          </a:p>
          <a:p>
            <a:r>
              <a:rPr lang="en-US">
                <a:latin typeface="Calibri"/>
                <a:cs typeface="Calibri"/>
              </a:rPr>
              <a:t>Vis buses </a:t>
            </a:r>
            <a:r>
              <a:rPr lang="en-US" err="1">
                <a:latin typeface="Calibri"/>
                <a:cs typeface="Calibri"/>
              </a:rPr>
              <a:t>conatin</a:t>
            </a:r>
            <a:r>
              <a:rPr lang="en-US">
                <a:latin typeface="Calibri"/>
                <a:cs typeface="Calibri"/>
              </a:rPr>
              <a:t> buses with 3 or more maintenance visits. These buses have the most extensive history in our data set so they can be useful for identifying replaced modules which can allow us to label modules as good or bad</a:t>
            </a:r>
          </a:p>
          <a:p>
            <a:r>
              <a:rPr lang="en-US">
                <a:latin typeface="Calibri"/>
                <a:cs typeface="Calibri"/>
              </a:rPr>
              <a:t>Sorted = remainder</a:t>
            </a:r>
          </a:p>
          <a:p>
            <a:r>
              <a:rPr lang="en-US">
                <a:latin typeface="Calibri"/>
                <a:cs typeface="Calibri"/>
              </a:rPr>
              <a:t>All = concatenated list of all the buses</a:t>
            </a:r>
          </a:p>
        </p:txBody>
      </p:sp>
      <p:sp>
        <p:nvSpPr>
          <p:cNvPr id="4" name="Slide Number Placeholder 3"/>
          <p:cNvSpPr>
            <a:spLocks noGrp="1"/>
          </p:cNvSpPr>
          <p:nvPr>
            <p:ph type="sldNum" sz="quarter" idx="5"/>
          </p:nvPr>
        </p:nvSpPr>
        <p:spPr/>
        <p:txBody>
          <a:bodyPr/>
          <a:lstStyle/>
          <a:p>
            <a:fld id="{8A02669E-1816-4E57-B6D7-53ED484CAC48}" type="slidenum">
              <a:rPr lang="en-US" smtClean="0"/>
              <a:t>5</a:t>
            </a:fld>
            <a:endParaRPr lang="en-US"/>
          </a:p>
        </p:txBody>
      </p:sp>
    </p:spTree>
    <p:extLst>
      <p:ext uri="{BB962C8B-B14F-4D97-AF65-F5344CB8AC3E}">
        <p14:creationId xmlns:p14="http://schemas.microsoft.com/office/powerpoint/2010/main" val="3908045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from the sorted data set, we are now ready to </a:t>
            </a:r>
            <a:r>
              <a:rPr lang="en-US" b="1"/>
              <a:t>choose which information we would like to display</a:t>
            </a:r>
            <a:r>
              <a:rPr lang="en-US"/>
              <a:t>. The vis.py module within Alfred is specifically built to t</a:t>
            </a:r>
            <a:r>
              <a:rPr lang="en-US" b="1"/>
              <a:t>ake the information from each bus</a:t>
            </a:r>
            <a:r>
              <a:rPr lang="en-US"/>
              <a:t> and present it through </a:t>
            </a:r>
            <a:r>
              <a:rPr lang="en-US" b="1"/>
              <a:t>various visual plots such as bar graphs, line graphs, or histograms</a:t>
            </a:r>
            <a:r>
              <a:rPr lang="en-US"/>
              <a:t>. This includes visualizing anything from </a:t>
            </a:r>
            <a:r>
              <a:rPr lang="en-US" b="1"/>
              <a:t>how many times a module is in a specific voltage range</a:t>
            </a:r>
            <a:r>
              <a:rPr lang="en-US"/>
              <a:t>, to</a:t>
            </a:r>
            <a:r>
              <a:rPr lang="en-US" b="1"/>
              <a:t> how many times on average a specific module is swapped out</a:t>
            </a:r>
            <a:r>
              <a:rPr lang="en-US"/>
              <a:t>. To view these plots, vis.py has a </a:t>
            </a:r>
            <a:r>
              <a:rPr lang="en-US" b="1"/>
              <a:t>list of purpose-built functions</a:t>
            </a:r>
            <a:r>
              <a:rPr lang="en-US"/>
              <a:t> that calls on the directory created from ETL and </a:t>
            </a:r>
            <a:r>
              <a:rPr lang="en-US" b="1"/>
              <a:t>creates data frames based on which variable</a:t>
            </a:r>
            <a:r>
              <a:rPr lang="en-US"/>
              <a:t> you want to call. So we have a visualization of the data, now what?</a:t>
            </a:r>
          </a:p>
        </p:txBody>
      </p:sp>
      <p:sp>
        <p:nvSpPr>
          <p:cNvPr id="4" name="Slide Number Placeholder 3"/>
          <p:cNvSpPr>
            <a:spLocks noGrp="1"/>
          </p:cNvSpPr>
          <p:nvPr>
            <p:ph type="sldNum" sz="quarter" idx="5"/>
          </p:nvPr>
        </p:nvSpPr>
        <p:spPr/>
        <p:txBody>
          <a:bodyPr/>
          <a:lstStyle/>
          <a:p>
            <a:fld id="{8A02669E-1816-4E57-B6D7-53ED484CAC48}" type="slidenum">
              <a:rPr lang="en-US" smtClean="0"/>
              <a:t>6</a:t>
            </a:fld>
            <a:endParaRPr lang="en-US"/>
          </a:p>
        </p:txBody>
      </p:sp>
    </p:spTree>
    <p:extLst>
      <p:ext uri="{BB962C8B-B14F-4D97-AF65-F5344CB8AC3E}">
        <p14:creationId xmlns:p14="http://schemas.microsoft.com/office/powerpoint/2010/main" val="291847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is where analysis.py comes in. It’s </a:t>
            </a:r>
            <a:r>
              <a:rPr lang="en-US" b="1"/>
              <a:t>purpose is to run a Principal Component Analysis or PCA</a:t>
            </a:r>
            <a:r>
              <a:rPr lang="en-US"/>
              <a:t> on the data in order to get better understanding on </a:t>
            </a:r>
            <a:r>
              <a:rPr lang="en-US" b="1"/>
              <a:t>why specific battery modules on the bus are failing</a:t>
            </a:r>
            <a:r>
              <a:rPr lang="en-US"/>
              <a:t>. Now for those of you who don’t know, a </a:t>
            </a:r>
            <a:r>
              <a:rPr lang="en-US" b="1"/>
              <a:t>PCA is a technique used by data scientists</a:t>
            </a:r>
            <a:r>
              <a:rPr lang="en-US"/>
              <a:t> that </a:t>
            </a:r>
            <a:r>
              <a:rPr lang="en-US" b="1"/>
              <a:t>captures the largest variation in the data</a:t>
            </a:r>
            <a:r>
              <a:rPr lang="en-US"/>
              <a:t> by </a:t>
            </a:r>
            <a:r>
              <a:rPr lang="en-US" b="1"/>
              <a:t>reducing the dimensionality of large data sets</a:t>
            </a:r>
            <a:r>
              <a:rPr lang="en-US"/>
              <a:t> like this one and </a:t>
            </a:r>
            <a:r>
              <a:rPr lang="en-US" b="1"/>
              <a:t>transforms it into a smaller data set</a:t>
            </a:r>
            <a:r>
              <a:rPr lang="en-US"/>
              <a:t> that still </a:t>
            </a:r>
            <a:r>
              <a:rPr lang="en-US" b="1"/>
              <a:t>contains the important information</a:t>
            </a:r>
            <a:r>
              <a:rPr lang="en-US"/>
              <a:t> from the data set. The result is an easier way to analyze the data visually or with machine-learning. The Analysis.py module </a:t>
            </a:r>
            <a:r>
              <a:rPr lang="en-US" b="1"/>
              <a:t>takes the data frames created in Vis.py</a:t>
            </a:r>
            <a:r>
              <a:rPr lang="en-US"/>
              <a:t>, it then </a:t>
            </a:r>
            <a:r>
              <a:rPr lang="en-US" b="1"/>
              <a:t>transforms that data</a:t>
            </a:r>
            <a:r>
              <a:rPr lang="en-US"/>
              <a:t> so that it is able to be run using a PCA. The transformation process includes</a:t>
            </a:r>
            <a:r>
              <a:rPr lang="en-US" b="1"/>
              <a:t> removing bus files that are in the wrong format or has no information</a:t>
            </a:r>
            <a:r>
              <a:rPr lang="en-US"/>
              <a:t>, as well as </a:t>
            </a:r>
            <a:r>
              <a:rPr lang="en-US" b="1"/>
              <a:t>standardizing the size of the data </a:t>
            </a:r>
            <a:r>
              <a:rPr lang="en-US"/>
              <a:t>to be analyzed.  </a:t>
            </a:r>
          </a:p>
        </p:txBody>
      </p:sp>
      <p:sp>
        <p:nvSpPr>
          <p:cNvPr id="4" name="Slide Number Placeholder 3"/>
          <p:cNvSpPr>
            <a:spLocks noGrp="1"/>
          </p:cNvSpPr>
          <p:nvPr>
            <p:ph type="sldNum" sz="quarter" idx="5"/>
          </p:nvPr>
        </p:nvSpPr>
        <p:spPr/>
        <p:txBody>
          <a:bodyPr/>
          <a:lstStyle/>
          <a:p>
            <a:fld id="{8A02669E-1816-4E57-B6D7-53ED484CAC48}" type="slidenum">
              <a:rPr lang="en-US" smtClean="0"/>
              <a:t>7</a:t>
            </a:fld>
            <a:endParaRPr lang="en-US"/>
          </a:p>
        </p:txBody>
      </p:sp>
    </p:spTree>
    <p:extLst>
      <p:ext uri="{BB962C8B-B14F-4D97-AF65-F5344CB8AC3E}">
        <p14:creationId xmlns:p14="http://schemas.microsoft.com/office/powerpoint/2010/main" val="1537285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this important? Well this analysis extracts important features from the dataset about the battery’s health and performance. It does this by generating principal components, where each component captures a unique variance away from the mean. Our package currently supports analyzing voltage data for battery modules. So you can see in the histogram, what the average voltage profile looks like. The batteries are LFP so they like to live at 3.2 volts which is their nominal voltage, the surrounding disruption is their operational range. And when you plot the principal components against each other, you can watch them separate out the battery modules into unique clusters. Yellow=swapped, purple=healthy. The clusters in some of these images you see could be from performance or manufacturing differences. </a:t>
            </a:r>
          </a:p>
        </p:txBody>
      </p:sp>
      <p:sp>
        <p:nvSpPr>
          <p:cNvPr id="4" name="Slide Number Placeholder 3"/>
          <p:cNvSpPr>
            <a:spLocks noGrp="1"/>
          </p:cNvSpPr>
          <p:nvPr>
            <p:ph type="sldNum" sz="quarter" idx="5"/>
          </p:nvPr>
        </p:nvSpPr>
        <p:spPr/>
        <p:txBody>
          <a:bodyPr/>
          <a:lstStyle/>
          <a:p>
            <a:fld id="{8A02669E-1816-4E57-B6D7-53ED484CAC48}" type="slidenum">
              <a:rPr lang="en-US" smtClean="0"/>
              <a:t>8</a:t>
            </a:fld>
            <a:endParaRPr lang="en-US"/>
          </a:p>
        </p:txBody>
      </p:sp>
    </p:spTree>
    <p:extLst>
      <p:ext uri="{BB962C8B-B14F-4D97-AF65-F5344CB8AC3E}">
        <p14:creationId xmlns:p14="http://schemas.microsoft.com/office/powerpoint/2010/main" val="207497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Imminent work we’d like to accomplish with our current software is build more modules into our package for statistical learning so gain more insights about the dataset we have</a:t>
            </a:r>
          </a:p>
          <a:p>
            <a:r>
              <a:rPr lang="en-US"/>
              <a:t>We’d then like to condense these insights so that we can determine what the unique profile of a failing module looks like</a:t>
            </a:r>
          </a:p>
          <a:p>
            <a:r>
              <a:rPr lang="en-US"/>
              <a:t>We’d also like to build a user interface, likely in the form of a website, ran with our </a:t>
            </a:r>
            <a:r>
              <a:rPr lang="en-US" err="1"/>
              <a:t>aflred</a:t>
            </a:r>
            <a:r>
              <a:rPr lang="en-US"/>
              <a:t> packages that makes it easy for a user to drag and drop files and have then sorted and interpreted</a:t>
            </a:r>
          </a:p>
          <a:p>
            <a:r>
              <a:rPr lang="en-US"/>
              <a:t>Lastly, all of this work supports building a predictive machine learning model that can interpret whether specific modules are on their way to failure.</a:t>
            </a:r>
          </a:p>
        </p:txBody>
      </p:sp>
      <p:sp>
        <p:nvSpPr>
          <p:cNvPr id="4" name="Slide Number Placeholder 3"/>
          <p:cNvSpPr>
            <a:spLocks noGrp="1"/>
          </p:cNvSpPr>
          <p:nvPr>
            <p:ph type="sldNum" sz="quarter" idx="5"/>
          </p:nvPr>
        </p:nvSpPr>
        <p:spPr/>
        <p:txBody>
          <a:bodyPr/>
          <a:lstStyle/>
          <a:p>
            <a:fld id="{8A02669E-1816-4E57-B6D7-53ED484CAC48}" type="slidenum">
              <a:rPr lang="en-US" smtClean="0"/>
              <a:t>10</a:t>
            </a:fld>
            <a:endParaRPr lang="en-US"/>
          </a:p>
        </p:txBody>
      </p:sp>
    </p:spTree>
    <p:extLst>
      <p:ext uri="{BB962C8B-B14F-4D97-AF65-F5344CB8AC3E}">
        <p14:creationId xmlns:p14="http://schemas.microsoft.com/office/powerpoint/2010/main" val="216168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2.xml"/><Relationship Id="rId7" Type="http://schemas.openxmlformats.org/officeDocument/2006/relationships/image" Target="../media/image17.png"/><Relationship Id="rId12" Type="http://schemas.openxmlformats.org/officeDocument/2006/relationships/image" Target="../media/image2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svg"/><Relationship Id="rId11" Type="http://schemas.openxmlformats.org/officeDocument/2006/relationships/image" Target="../media/image20.png"/><Relationship Id="rId5" Type="http://schemas.openxmlformats.org/officeDocument/2006/relationships/image" Target="../media/image15.png"/><Relationship Id="rId10" Type="http://schemas.microsoft.com/office/2007/relationships/hdphoto" Target="../media/hdphoto1.wdp"/><Relationship Id="rId4" Type="http://schemas.openxmlformats.org/officeDocument/2006/relationships/notesSlide" Target="../notesSlides/notesSlide3.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948A199-34A5-3648-AB7E-ED9E3B6FFD9D}"/>
              </a:ext>
            </a:extLst>
          </p:cNvPr>
          <p:cNvSpPr/>
          <p:nvPr/>
        </p:nvSpPr>
        <p:spPr>
          <a:xfrm>
            <a:off x="203328" y="180074"/>
            <a:ext cx="11779770" cy="649573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9246" y="1122363"/>
            <a:ext cx="9893508" cy="2387600"/>
          </a:xfrm>
        </p:spPr>
        <p:txBody>
          <a:bodyPr/>
          <a:lstStyle/>
          <a:p>
            <a:r>
              <a:rPr lang="en-US" b="1"/>
              <a:t>Analyzing Battery Data From Hybrid-Electric Buses</a:t>
            </a:r>
          </a:p>
        </p:txBody>
      </p:sp>
      <p:sp>
        <p:nvSpPr>
          <p:cNvPr id="3" name="Subtitle 2"/>
          <p:cNvSpPr>
            <a:spLocks noGrp="1"/>
          </p:cNvSpPr>
          <p:nvPr>
            <p:ph type="subTitle" idx="1"/>
          </p:nvPr>
        </p:nvSpPr>
        <p:spPr/>
        <p:txBody>
          <a:bodyPr vert="horz" lIns="91440" tIns="45720" rIns="91440" bIns="45720" rtlCol="0" anchor="t">
            <a:normAutofit/>
          </a:bodyPr>
          <a:lstStyle/>
          <a:p>
            <a:r>
              <a:rPr lang="en-US"/>
              <a:t>Elena Toups, Chris Gould, Babita Giri, Phil Romero</a:t>
            </a:r>
          </a:p>
        </p:txBody>
      </p:sp>
      <p:sp>
        <p:nvSpPr>
          <p:cNvPr id="4" name="TextBox 3">
            <a:extLst>
              <a:ext uri="{FF2B5EF4-FFF2-40B4-BE49-F238E27FC236}">
                <a16:creationId xmlns:a16="http://schemas.microsoft.com/office/drawing/2014/main" id="{C0A3E4F4-5EDC-E792-1FCE-39DBBA606173}"/>
              </a:ext>
            </a:extLst>
          </p:cNvPr>
          <p:cNvSpPr txBox="1"/>
          <p:nvPr/>
        </p:nvSpPr>
        <p:spPr>
          <a:xfrm>
            <a:off x="4974770" y="4062186"/>
            <a:ext cx="2251530" cy="369332"/>
          </a:xfrm>
          <a:prstGeom prst="rect">
            <a:avLst/>
          </a:prstGeom>
          <a:noFill/>
        </p:spPr>
        <p:txBody>
          <a:bodyPr wrap="square" lIns="91440" tIns="45720" rIns="91440" bIns="45720" rtlCol="0" anchor="t">
            <a:spAutoFit/>
          </a:bodyPr>
          <a:lstStyle/>
          <a:p>
            <a:pPr algn="ctr"/>
            <a:r>
              <a:rPr lang="en-US"/>
              <a:t>“The </a:t>
            </a:r>
            <a:r>
              <a:rPr lang="en-US" err="1"/>
              <a:t>Battmobile</a:t>
            </a:r>
            <a:r>
              <a:rPr lang="en-US"/>
              <a: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AB711-D33A-FC59-7E0E-5E3A85D52C5C}"/>
              </a:ext>
            </a:extLst>
          </p:cNvPr>
          <p:cNvSpPr>
            <a:spLocks noGrp="1"/>
          </p:cNvSpPr>
          <p:nvPr>
            <p:ph idx="1"/>
          </p:nvPr>
        </p:nvSpPr>
        <p:spPr/>
        <p:txBody>
          <a:bodyPr vert="horz" lIns="91440" tIns="45720" rIns="91440" bIns="45720" rtlCol="0" anchor="t">
            <a:normAutofit/>
          </a:bodyPr>
          <a:lstStyle/>
          <a:p>
            <a:pPr marL="0" indent="0">
              <a:buNone/>
            </a:pPr>
            <a:r>
              <a:rPr lang="en-US"/>
              <a:t>Current Software</a:t>
            </a:r>
          </a:p>
          <a:p>
            <a:r>
              <a:rPr lang="en-US"/>
              <a:t>Build more statistical learning modules into our package</a:t>
            </a:r>
          </a:p>
          <a:p>
            <a:r>
              <a:rPr lang="en-US">
                <a:ea typeface="+mn-lt"/>
                <a:cs typeface="+mn-lt"/>
              </a:rPr>
              <a:t>Use these tools to collect and condense insights</a:t>
            </a:r>
            <a:endParaRPr lang="en-US"/>
          </a:p>
          <a:p>
            <a:r>
              <a:rPr lang="en-US"/>
              <a:t>Build a user interface</a:t>
            </a:r>
          </a:p>
          <a:p>
            <a:pPr marL="0" indent="0">
              <a:buNone/>
            </a:pPr>
            <a:endParaRPr lang="en-US"/>
          </a:p>
          <a:p>
            <a:pPr marL="0" indent="0">
              <a:buNone/>
            </a:pPr>
            <a:r>
              <a:rPr lang="en-US"/>
              <a:t>Eventually...</a:t>
            </a:r>
          </a:p>
          <a:p>
            <a:r>
              <a:rPr lang="en-US"/>
              <a:t>A predictive machine learning model</a:t>
            </a:r>
          </a:p>
          <a:p>
            <a:endParaRPr lang="en-US"/>
          </a:p>
        </p:txBody>
      </p:sp>
      <p:sp>
        <p:nvSpPr>
          <p:cNvPr id="7" name="Rectangle 6">
            <a:extLst>
              <a:ext uri="{FF2B5EF4-FFF2-40B4-BE49-F238E27FC236}">
                <a16:creationId xmlns:a16="http://schemas.microsoft.com/office/drawing/2014/main" id="{39B303A8-AC2F-D1F0-8215-2216FDDED4FB}"/>
              </a:ext>
            </a:extLst>
          </p:cNvPr>
          <p:cNvSpPr/>
          <p:nvPr/>
        </p:nvSpPr>
        <p:spPr>
          <a:xfrm>
            <a:off x="-10090" y="-2306"/>
            <a:ext cx="12210738" cy="1305391"/>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5D438F3-2E83-7F82-1801-980ED3035C8B}"/>
              </a:ext>
            </a:extLst>
          </p:cNvPr>
          <p:cNvSpPr txBox="1">
            <a:spLocks/>
          </p:cNvSpPr>
          <p:nvPr/>
        </p:nvSpPr>
        <p:spPr>
          <a:xfrm>
            <a:off x="838200" y="17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Future Work</a:t>
            </a:r>
            <a:endParaRPr lang="en-US"/>
          </a:p>
        </p:txBody>
      </p:sp>
    </p:spTree>
    <p:extLst>
      <p:ext uri="{BB962C8B-B14F-4D97-AF65-F5344CB8AC3E}">
        <p14:creationId xmlns:p14="http://schemas.microsoft.com/office/powerpoint/2010/main" val="4170474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579C-E3C7-9537-F056-02C352791ED8}"/>
              </a:ext>
            </a:extLst>
          </p:cNvPr>
          <p:cNvSpPr>
            <a:spLocks noGrp="1"/>
          </p:cNvSpPr>
          <p:nvPr>
            <p:ph type="title"/>
          </p:nvPr>
        </p:nvSpPr>
        <p:spPr>
          <a:xfrm>
            <a:off x="4766873" y="2088995"/>
            <a:ext cx="2733207" cy="1338054"/>
          </a:xfrm>
        </p:spPr>
        <p:txBody>
          <a:bodyPr/>
          <a:lstStyle/>
          <a:p>
            <a:r>
              <a:rPr lang="en-US" b="1"/>
              <a:t>Thank you</a:t>
            </a:r>
          </a:p>
        </p:txBody>
      </p:sp>
      <p:pic>
        <p:nvPicPr>
          <p:cNvPr id="5" name="Content Placeholder 1" descr="A school bus">
            <a:extLst>
              <a:ext uri="{FF2B5EF4-FFF2-40B4-BE49-F238E27FC236}">
                <a16:creationId xmlns:a16="http://schemas.microsoft.com/office/drawing/2014/main" id="{038E4DF5-5889-4A76-0DAB-E7EDAA6966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7360" y="2097480"/>
            <a:ext cx="5209084" cy="5783706"/>
          </a:xfrm>
          <a:prstGeom prst="rect">
            <a:avLst/>
          </a:prstGeom>
        </p:spPr>
      </p:pic>
      <p:sp>
        <p:nvSpPr>
          <p:cNvPr id="3" name="Content Placeholder 2">
            <a:extLst>
              <a:ext uri="{FF2B5EF4-FFF2-40B4-BE49-F238E27FC236}">
                <a16:creationId xmlns:a16="http://schemas.microsoft.com/office/drawing/2014/main" id="{01E9AE68-D190-38CF-0948-51201A452F93}"/>
              </a:ext>
            </a:extLst>
          </p:cNvPr>
          <p:cNvSpPr>
            <a:spLocks noGrp="1"/>
          </p:cNvSpPr>
          <p:nvPr>
            <p:ph idx="1"/>
          </p:nvPr>
        </p:nvSpPr>
        <p:spPr>
          <a:xfrm>
            <a:off x="3411512" y="3112281"/>
            <a:ext cx="5450174" cy="447650"/>
          </a:xfrm>
        </p:spPr>
        <p:txBody>
          <a:bodyPr vert="horz" lIns="91440" tIns="45720" rIns="91440" bIns="45720" rtlCol="0" anchor="t">
            <a:normAutofit lnSpcReduction="10000"/>
          </a:bodyPr>
          <a:lstStyle/>
          <a:p>
            <a:pPr marL="0" indent="0">
              <a:buNone/>
            </a:pPr>
            <a:r>
              <a:rPr lang="en-US"/>
              <a:t>Questions or want to get involved?</a:t>
            </a:r>
          </a:p>
        </p:txBody>
      </p:sp>
      <p:sp>
        <p:nvSpPr>
          <p:cNvPr id="4" name="Lightning Bolt 3">
            <a:extLst>
              <a:ext uri="{FF2B5EF4-FFF2-40B4-BE49-F238E27FC236}">
                <a16:creationId xmlns:a16="http://schemas.microsoft.com/office/drawing/2014/main" id="{DB6E3CEE-9115-8397-903A-FE488A7EE602}"/>
              </a:ext>
            </a:extLst>
          </p:cNvPr>
          <p:cNvSpPr/>
          <p:nvPr/>
        </p:nvSpPr>
        <p:spPr>
          <a:xfrm rot="6120000">
            <a:off x="11146244" y="4291380"/>
            <a:ext cx="936885" cy="911901"/>
          </a:xfrm>
          <a:prstGeom prst="lightningBol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ghtning Bolt 5">
            <a:extLst>
              <a:ext uri="{FF2B5EF4-FFF2-40B4-BE49-F238E27FC236}">
                <a16:creationId xmlns:a16="http://schemas.microsoft.com/office/drawing/2014/main" id="{E974AC68-E32E-517F-24DB-8D8F2A85E661}"/>
              </a:ext>
            </a:extLst>
          </p:cNvPr>
          <p:cNvSpPr/>
          <p:nvPr/>
        </p:nvSpPr>
        <p:spPr>
          <a:xfrm rot="13560000" flipV="1">
            <a:off x="11193054" y="5222856"/>
            <a:ext cx="949376" cy="737016"/>
          </a:xfrm>
          <a:prstGeom prst="lightningBol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a:extLst>
              <a:ext uri="{FF2B5EF4-FFF2-40B4-BE49-F238E27FC236}">
                <a16:creationId xmlns:a16="http://schemas.microsoft.com/office/drawing/2014/main" id="{937C4B1E-FA1C-AE17-BC6C-6DE75D775FF9}"/>
              </a:ext>
            </a:extLst>
          </p:cNvPr>
          <p:cNvSpPr/>
          <p:nvPr/>
        </p:nvSpPr>
        <p:spPr>
          <a:xfrm rot="6120000">
            <a:off x="11035119" y="4291380"/>
            <a:ext cx="936885" cy="911901"/>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CD6D8854-AD6B-4E8E-1CE1-D889F90EED7B}"/>
              </a:ext>
            </a:extLst>
          </p:cNvPr>
          <p:cNvSpPr/>
          <p:nvPr/>
        </p:nvSpPr>
        <p:spPr>
          <a:xfrm rot="13560000" flipV="1">
            <a:off x="11081629" y="5276770"/>
            <a:ext cx="949376" cy="737016"/>
          </a:xfrm>
          <a:prstGeom prst="lightningBol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E4E3F37-5B05-5FA0-701C-FE73520D2A83}"/>
              </a:ext>
            </a:extLst>
          </p:cNvPr>
          <p:cNvSpPr txBox="1"/>
          <p:nvPr/>
        </p:nvSpPr>
        <p:spPr>
          <a:xfrm>
            <a:off x="1766761" y="6372477"/>
            <a:ext cx="86638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ea typeface="+mn-lt"/>
                <a:cs typeface="+mn-lt"/>
              </a:rPr>
              <a:t>https://github.com/TheBattCave/TheBattmobile</a:t>
            </a:r>
            <a:endParaRPr lang="en-US" sz="3200"/>
          </a:p>
        </p:txBody>
      </p:sp>
      <p:pic>
        <p:nvPicPr>
          <p:cNvPr id="7" name="Picture 6" descr="A qr code with a white background&#10;&#10;Description automatically generated">
            <a:extLst>
              <a:ext uri="{FF2B5EF4-FFF2-40B4-BE49-F238E27FC236}">
                <a16:creationId xmlns:a16="http://schemas.microsoft.com/office/drawing/2014/main" id="{BBC19A43-B8F6-1A7E-2A11-9EB0EEC96569}"/>
              </a:ext>
            </a:extLst>
          </p:cNvPr>
          <p:cNvPicPr>
            <a:picLocks noChangeAspect="1"/>
          </p:cNvPicPr>
          <p:nvPr/>
        </p:nvPicPr>
        <p:blipFill>
          <a:blip r:embed="rId4"/>
          <a:stretch>
            <a:fillRect/>
          </a:stretch>
        </p:blipFill>
        <p:spPr>
          <a:xfrm>
            <a:off x="285044" y="4015080"/>
            <a:ext cx="2167468" cy="2176876"/>
          </a:xfrm>
          <a:prstGeom prst="rect">
            <a:avLst/>
          </a:prstGeom>
        </p:spPr>
      </p:pic>
    </p:spTree>
    <p:extLst>
      <p:ext uri="{BB962C8B-B14F-4D97-AF65-F5344CB8AC3E}">
        <p14:creationId xmlns:p14="http://schemas.microsoft.com/office/powerpoint/2010/main" val="356327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1AA6BB-556C-48C9-92F0-123D34FDCF79}"/>
              </a:ext>
            </a:extLst>
          </p:cNvPr>
          <p:cNvSpPr/>
          <p:nvPr/>
        </p:nvSpPr>
        <p:spPr>
          <a:xfrm>
            <a:off x="-10090" y="-2306"/>
            <a:ext cx="12210738" cy="1305391"/>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C9FB88-B233-012C-DAC7-410538390189}"/>
              </a:ext>
            </a:extLst>
          </p:cNvPr>
          <p:cNvSpPr>
            <a:spLocks noGrp="1"/>
          </p:cNvSpPr>
          <p:nvPr>
            <p:ph type="title"/>
          </p:nvPr>
        </p:nvSpPr>
        <p:spPr>
          <a:xfrm>
            <a:off x="838200" y="2863"/>
            <a:ext cx="10515600" cy="1325563"/>
          </a:xfrm>
        </p:spPr>
        <p:txBody>
          <a:bodyPr/>
          <a:lstStyle/>
          <a:p>
            <a:pPr algn="ctr"/>
            <a:r>
              <a:rPr lang="en-US" b="1"/>
              <a:t>Vehicle Electrification</a:t>
            </a:r>
          </a:p>
        </p:txBody>
      </p:sp>
      <p:sp>
        <p:nvSpPr>
          <p:cNvPr id="3" name="Content Placeholder 2">
            <a:extLst>
              <a:ext uri="{FF2B5EF4-FFF2-40B4-BE49-F238E27FC236}">
                <a16:creationId xmlns:a16="http://schemas.microsoft.com/office/drawing/2014/main" id="{52742FB4-EC71-8E2C-AFB2-4798EF12755E}"/>
              </a:ext>
            </a:extLst>
          </p:cNvPr>
          <p:cNvSpPr>
            <a:spLocks noGrp="1"/>
          </p:cNvSpPr>
          <p:nvPr>
            <p:ph idx="1"/>
          </p:nvPr>
        </p:nvSpPr>
        <p:spPr>
          <a:xfrm>
            <a:off x="439616" y="2399196"/>
            <a:ext cx="6126398" cy="3609718"/>
          </a:xfrm>
        </p:spPr>
        <p:txBody>
          <a:bodyPr vert="horz" lIns="91440" tIns="45720" rIns="91440" bIns="45720" rtlCol="0" anchor="t">
            <a:normAutofit/>
          </a:bodyPr>
          <a:lstStyle/>
          <a:p>
            <a:r>
              <a:rPr lang="en-US"/>
              <a:t>Transportation sector large contributor to annual CO</a:t>
            </a:r>
            <a:r>
              <a:rPr lang="en-US" baseline="-25000"/>
              <a:t>2</a:t>
            </a:r>
            <a:r>
              <a:rPr lang="en-US"/>
              <a:t> emissions</a:t>
            </a:r>
          </a:p>
          <a:p>
            <a:r>
              <a:rPr lang="en-US"/>
              <a:t>Hybrid-Electric &amp; Battery-Electric vehicles</a:t>
            </a:r>
          </a:p>
          <a:p>
            <a:r>
              <a:rPr lang="en-US"/>
              <a:t>Difficult to manage a new energy system</a:t>
            </a:r>
          </a:p>
          <a:p>
            <a:r>
              <a:rPr lang="en-US"/>
              <a:t>Vast quantities of new data produced</a:t>
            </a:r>
          </a:p>
        </p:txBody>
      </p:sp>
      <p:pic>
        <p:nvPicPr>
          <p:cNvPr id="5" name="Graphic 4" descr="Battery charging outline">
            <a:extLst>
              <a:ext uri="{FF2B5EF4-FFF2-40B4-BE49-F238E27FC236}">
                <a16:creationId xmlns:a16="http://schemas.microsoft.com/office/drawing/2014/main" id="{B755E14E-D1C6-ACAC-325F-993E2D07E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7767" y="211111"/>
            <a:ext cx="914400" cy="914400"/>
          </a:xfrm>
          <a:prstGeom prst="rect">
            <a:avLst/>
          </a:prstGeom>
        </p:spPr>
      </p:pic>
      <p:pic>
        <p:nvPicPr>
          <p:cNvPr id="6" name="Graphic 5" descr="Bus outline">
            <a:extLst>
              <a:ext uri="{FF2B5EF4-FFF2-40B4-BE49-F238E27FC236}">
                <a16:creationId xmlns:a16="http://schemas.microsoft.com/office/drawing/2014/main" id="{267EF694-3831-CFDE-44D5-B52C200007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4849" y="211111"/>
            <a:ext cx="914400" cy="914400"/>
          </a:xfrm>
          <a:prstGeom prst="rect">
            <a:avLst/>
          </a:prstGeom>
        </p:spPr>
      </p:pic>
      <p:pic>
        <p:nvPicPr>
          <p:cNvPr id="7" name="Picture 6" descr="King County Metro to purchase up to 120 battery-electric buses from New  Flyer of America, Inc. | Mass Transit">
            <a:extLst>
              <a:ext uri="{FF2B5EF4-FFF2-40B4-BE49-F238E27FC236}">
                <a16:creationId xmlns:a16="http://schemas.microsoft.com/office/drawing/2014/main" id="{7229C4EF-AC9B-9D96-1541-1A3420B4501D}"/>
              </a:ext>
            </a:extLst>
          </p:cNvPr>
          <p:cNvPicPr>
            <a:picLocks noChangeAspect="1"/>
          </p:cNvPicPr>
          <p:nvPr/>
        </p:nvPicPr>
        <p:blipFill>
          <a:blip r:embed="rId7"/>
          <a:stretch>
            <a:fillRect/>
          </a:stretch>
        </p:blipFill>
        <p:spPr>
          <a:xfrm>
            <a:off x="7010364" y="2524297"/>
            <a:ext cx="4887589" cy="2566322"/>
          </a:xfrm>
          <a:prstGeom prst="rect">
            <a:avLst/>
          </a:prstGeom>
        </p:spPr>
      </p:pic>
      <p:sp>
        <p:nvSpPr>
          <p:cNvPr id="8" name="TextBox 7">
            <a:extLst>
              <a:ext uri="{FF2B5EF4-FFF2-40B4-BE49-F238E27FC236}">
                <a16:creationId xmlns:a16="http://schemas.microsoft.com/office/drawing/2014/main" id="{2042AE92-12F6-5D3C-7B49-5DD5401EFACA}"/>
              </a:ext>
            </a:extLst>
          </p:cNvPr>
          <p:cNvSpPr txBox="1"/>
          <p:nvPr/>
        </p:nvSpPr>
        <p:spPr>
          <a:xfrm>
            <a:off x="7175133" y="5122258"/>
            <a:ext cx="47931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tx1">
                    <a:lumMod val="50000"/>
                    <a:lumOff val="50000"/>
                  </a:schemeClr>
                </a:solidFill>
              </a:rPr>
              <a:t>https://</a:t>
            </a:r>
            <a:r>
              <a:rPr lang="en-US" sz="700" err="1">
                <a:solidFill>
                  <a:schemeClr val="tx1">
                    <a:lumMod val="50000"/>
                    <a:lumOff val="50000"/>
                  </a:schemeClr>
                </a:solidFill>
              </a:rPr>
              <a:t>www.masstransitmag.com</a:t>
            </a:r>
            <a:r>
              <a:rPr lang="en-US" sz="700">
                <a:solidFill>
                  <a:schemeClr val="tx1">
                    <a:lumMod val="50000"/>
                    <a:lumOff val="50000"/>
                  </a:schemeClr>
                </a:solidFill>
              </a:rPr>
              <a:t>/bus/vehicles/hybrid-hydrogen-electric-vehicles/press-release/21123698/king-county-metro-transit-king-county-metro-to-purchase-up-to-120-battery-electric-buses-from-new-flyer-of-america-inc</a:t>
            </a:r>
          </a:p>
        </p:txBody>
      </p:sp>
    </p:spTree>
    <p:extLst>
      <p:ext uri="{BB962C8B-B14F-4D97-AF65-F5344CB8AC3E}">
        <p14:creationId xmlns:p14="http://schemas.microsoft.com/office/powerpoint/2010/main" val="178007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62B012-2ADE-E8E3-597E-A51CF2B024DA}"/>
              </a:ext>
            </a:extLst>
          </p:cNvPr>
          <p:cNvSpPr>
            <a:spLocks noGrp="1"/>
          </p:cNvSpPr>
          <p:nvPr>
            <p:ph idx="1"/>
          </p:nvPr>
        </p:nvSpPr>
        <p:spPr>
          <a:xfrm>
            <a:off x="838200" y="1825625"/>
            <a:ext cx="10515600" cy="4526223"/>
          </a:xfrm>
        </p:spPr>
        <p:txBody>
          <a:bodyPr vert="horz" lIns="91440" tIns="45720" rIns="91440" bIns="45720" rtlCol="0" anchor="t">
            <a:normAutofit/>
          </a:bodyPr>
          <a:lstStyle/>
          <a:p>
            <a:r>
              <a:rPr lang="en-US" dirty="0">
                <a:ea typeface="+mn-lt"/>
                <a:cs typeface="+mn-lt"/>
              </a:rPr>
              <a:t>Largest hybrid-electric bus fleet in the country</a:t>
            </a:r>
            <a:endParaRPr lang="en-US" dirty="0"/>
          </a:p>
          <a:p>
            <a:r>
              <a:rPr lang="en-US" dirty="0"/>
              <a:t>Predictive Maintenance: only use one indicator to determine battery health &amp; performance</a:t>
            </a:r>
          </a:p>
          <a:p>
            <a:r>
              <a:rPr lang="en-US" dirty="0"/>
              <a:t>BUT on-board battery management system also collects:</a:t>
            </a:r>
          </a:p>
          <a:p>
            <a:pPr lvl="1">
              <a:buFont typeface="Courier New" panose="020B0604020202020204" pitchFamily="34" charset="0"/>
              <a:buChar char="o"/>
            </a:pPr>
            <a:r>
              <a:rPr lang="en-US" dirty="0"/>
              <a:t>Voltage</a:t>
            </a:r>
          </a:p>
          <a:p>
            <a:pPr lvl="1">
              <a:buFont typeface="Courier New" panose="020B0604020202020204" pitchFamily="34" charset="0"/>
              <a:buChar char="o"/>
            </a:pPr>
            <a:r>
              <a:rPr lang="en-US" dirty="0"/>
              <a:t>Current</a:t>
            </a:r>
          </a:p>
          <a:p>
            <a:pPr lvl="1">
              <a:buFont typeface="Courier New" panose="020B0604020202020204" pitchFamily="34" charset="0"/>
              <a:buChar char="o"/>
            </a:pPr>
            <a:r>
              <a:rPr lang="en-US" dirty="0"/>
              <a:t>Power</a:t>
            </a:r>
          </a:p>
          <a:p>
            <a:pPr lvl="1">
              <a:buFont typeface="Courier New" panose="020B0604020202020204" pitchFamily="34" charset="0"/>
              <a:buChar char="o"/>
            </a:pPr>
            <a:r>
              <a:rPr lang="en-US" dirty="0"/>
              <a:t>Temperature</a:t>
            </a:r>
          </a:p>
          <a:p>
            <a:pPr lvl="1">
              <a:buFont typeface="Courier New" panose="020B0604020202020204" pitchFamily="34" charset="0"/>
              <a:buChar char="o"/>
            </a:pPr>
            <a:r>
              <a:rPr lang="en-US" dirty="0"/>
              <a:t>Cell sensors (on/off)</a:t>
            </a:r>
          </a:p>
          <a:p>
            <a:pPr lvl="1">
              <a:buFont typeface="Courier New" panose="020B0604020202020204" pitchFamily="34" charset="0"/>
              <a:buChar char="o"/>
            </a:pPr>
            <a:r>
              <a:rPr lang="en-US" dirty="0"/>
              <a:t>Other useful metrics...</a:t>
            </a:r>
          </a:p>
        </p:txBody>
      </p:sp>
      <p:sp>
        <p:nvSpPr>
          <p:cNvPr id="5" name="Rectangle 4">
            <a:extLst>
              <a:ext uri="{FF2B5EF4-FFF2-40B4-BE49-F238E27FC236}">
                <a16:creationId xmlns:a16="http://schemas.microsoft.com/office/drawing/2014/main" id="{16E37DF1-B735-7D72-6847-6D8238C153C3}"/>
              </a:ext>
            </a:extLst>
          </p:cNvPr>
          <p:cNvSpPr/>
          <p:nvPr/>
        </p:nvSpPr>
        <p:spPr>
          <a:xfrm>
            <a:off x="-10090" y="-2306"/>
            <a:ext cx="12210738" cy="1305391"/>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7B4D8-825E-DD18-BFB9-B7C258D63407}"/>
              </a:ext>
            </a:extLst>
          </p:cNvPr>
          <p:cNvSpPr>
            <a:spLocks noGrp="1"/>
          </p:cNvSpPr>
          <p:nvPr>
            <p:ph type="title"/>
          </p:nvPr>
        </p:nvSpPr>
        <p:spPr>
          <a:xfrm>
            <a:off x="838200" y="-28367"/>
            <a:ext cx="10515600" cy="1325563"/>
          </a:xfrm>
        </p:spPr>
        <p:txBody>
          <a:bodyPr/>
          <a:lstStyle/>
          <a:p>
            <a:pPr algn="ctr"/>
            <a:r>
              <a:rPr lang="en-US" b="1"/>
              <a:t>Use Case: King County Metro</a:t>
            </a:r>
          </a:p>
        </p:txBody>
      </p:sp>
      <p:pic>
        <p:nvPicPr>
          <p:cNvPr id="6" name="Picture 5" descr="King County Metro Bus | Port of Seattle">
            <a:extLst>
              <a:ext uri="{FF2B5EF4-FFF2-40B4-BE49-F238E27FC236}">
                <a16:creationId xmlns:a16="http://schemas.microsoft.com/office/drawing/2014/main" id="{2CC29EBC-55E5-2D2C-FF03-35405140F049}"/>
              </a:ext>
            </a:extLst>
          </p:cNvPr>
          <p:cNvPicPr>
            <a:picLocks noChangeAspect="1"/>
          </p:cNvPicPr>
          <p:nvPr/>
        </p:nvPicPr>
        <p:blipFill>
          <a:blip r:embed="rId2"/>
          <a:stretch>
            <a:fillRect/>
          </a:stretch>
        </p:blipFill>
        <p:spPr>
          <a:xfrm>
            <a:off x="8359515" y="5330404"/>
            <a:ext cx="3523936" cy="1306337"/>
          </a:xfrm>
          <a:prstGeom prst="rect">
            <a:avLst/>
          </a:prstGeom>
        </p:spPr>
      </p:pic>
    </p:spTree>
    <p:extLst>
      <p:ext uri="{BB962C8B-B14F-4D97-AF65-F5344CB8AC3E}">
        <p14:creationId xmlns:p14="http://schemas.microsoft.com/office/powerpoint/2010/main" val="110511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4080A-3061-60E2-557C-C192054500CE}"/>
              </a:ext>
            </a:extLst>
          </p:cNvPr>
          <p:cNvSpPr>
            <a:spLocks noGrp="1"/>
          </p:cNvSpPr>
          <p:nvPr>
            <p:ph idx="1"/>
          </p:nvPr>
        </p:nvSpPr>
        <p:spPr>
          <a:xfrm>
            <a:off x="803031" y="1774968"/>
            <a:ext cx="10554834" cy="2453568"/>
          </a:xfrm>
        </p:spPr>
        <p:txBody>
          <a:bodyPr vert="horz" lIns="91440" tIns="45720" rIns="91440" bIns="45720" rtlCol="0" anchor="t">
            <a:normAutofit/>
          </a:bodyPr>
          <a:lstStyle/>
          <a:p>
            <a:pPr marL="0" indent="0" algn="ctr">
              <a:buNone/>
            </a:pPr>
            <a:r>
              <a:rPr lang="en-US" b="1"/>
              <a:t>X number of files from X buses, X visits, with X modules, X</a:t>
            </a:r>
            <a:r>
              <a:rPr lang="en-US" b="1">
                <a:solidFill>
                  <a:schemeClr val="accent2">
                    <a:lumMod val="20000"/>
                    <a:lumOff val="80000"/>
                  </a:schemeClr>
                </a:solidFill>
              </a:rPr>
              <a:t>_</a:t>
            </a:r>
            <a:r>
              <a:rPr lang="en-US" b="1"/>
              <a:t>submodules, cells...</a:t>
            </a:r>
            <a:endParaRPr lang="en-US" b="1">
              <a:solidFill>
                <a:schemeClr val="tx2">
                  <a:lumMod val="90000"/>
                  <a:lumOff val="10000"/>
                </a:schemeClr>
              </a:solidFill>
            </a:endParaRPr>
          </a:p>
          <a:p>
            <a:pPr marL="0" indent="0" algn="ctr">
              <a:buNone/>
            </a:pPr>
            <a:endParaRPr lang="en-US" b="1">
              <a:solidFill>
                <a:srgbClr val="000000"/>
              </a:solidFill>
            </a:endParaRPr>
          </a:p>
          <a:p>
            <a:pPr marL="0" indent="0" algn="ctr">
              <a:buNone/>
            </a:pPr>
            <a:endParaRPr lang="en-US" sz="1200" b="1">
              <a:solidFill>
                <a:srgbClr val="000000"/>
              </a:solidFill>
              <a:ea typeface="+mn-lt"/>
              <a:cs typeface="+mn-lt"/>
            </a:endParaRPr>
          </a:p>
          <a:p>
            <a:pPr algn="ctr">
              <a:buNone/>
            </a:pPr>
            <a:r>
              <a:rPr lang="en-US" b="1">
                <a:solidFill>
                  <a:srgbClr val="000000"/>
                </a:solidFill>
                <a:ea typeface="+mn-lt"/>
                <a:cs typeface="+mn-lt"/>
              </a:rPr>
              <a:t>Introducing:</a:t>
            </a:r>
            <a:endParaRPr lang="en-US">
              <a:solidFill>
                <a:srgbClr val="000000"/>
              </a:solidFill>
              <a:ea typeface="+mn-lt"/>
              <a:cs typeface="+mn-lt"/>
            </a:endParaRPr>
          </a:p>
          <a:p>
            <a:pPr marL="0" indent="0" algn="ctr">
              <a:buNone/>
            </a:pPr>
            <a:endParaRPr lang="en-US" b="1">
              <a:solidFill>
                <a:srgbClr val="000000"/>
              </a:solidFill>
            </a:endParaRPr>
          </a:p>
          <a:p>
            <a:pPr marL="0" indent="0" algn="ctr">
              <a:buNone/>
            </a:pPr>
            <a:endParaRPr lang="en-US" b="1">
              <a:solidFill>
                <a:srgbClr val="163E64"/>
              </a:solidFill>
            </a:endParaRPr>
          </a:p>
          <a:p>
            <a:pPr marL="0" indent="0" algn="ctr">
              <a:buNone/>
            </a:pPr>
            <a:endParaRPr lang="en-US" b="1">
              <a:solidFill>
                <a:srgbClr val="163E64"/>
              </a:solidFill>
            </a:endParaRPr>
          </a:p>
          <a:p>
            <a:pPr marL="0" indent="0" algn="ctr">
              <a:buNone/>
            </a:pPr>
            <a:endParaRPr lang="en-US" b="1">
              <a:solidFill>
                <a:srgbClr val="000000"/>
              </a:solidFill>
            </a:endParaRPr>
          </a:p>
        </p:txBody>
      </p:sp>
      <p:sp>
        <p:nvSpPr>
          <p:cNvPr id="5" name="Rectangle 4">
            <a:extLst>
              <a:ext uri="{FF2B5EF4-FFF2-40B4-BE49-F238E27FC236}">
                <a16:creationId xmlns:a16="http://schemas.microsoft.com/office/drawing/2014/main" id="{9D1701AF-46F4-E26C-DB2A-7DB4D1484D52}"/>
              </a:ext>
            </a:extLst>
          </p:cNvPr>
          <p:cNvSpPr/>
          <p:nvPr/>
        </p:nvSpPr>
        <p:spPr>
          <a:xfrm>
            <a:off x="-10090" y="-2306"/>
            <a:ext cx="12210738" cy="1305391"/>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D4089-3F0A-9E56-8C47-1DB236814E2B}"/>
              </a:ext>
            </a:extLst>
          </p:cNvPr>
          <p:cNvSpPr>
            <a:spLocks noGrp="1"/>
          </p:cNvSpPr>
          <p:nvPr>
            <p:ph type="title"/>
          </p:nvPr>
        </p:nvSpPr>
        <p:spPr>
          <a:xfrm>
            <a:off x="838200" y="1710"/>
            <a:ext cx="10515600" cy="1325563"/>
          </a:xfrm>
        </p:spPr>
        <p:txBody>
          <a:bodyPr/>
          <a:lstStyle/>
          <a:p>
            <a:pPr algn="ctr"/>
            <a:r>
              <a:rPr lang="en-US" b="1"/>
              <a:t>Software Design</a:t>
            </a:r>
          </a:p>
        </p:txBody>
      </p:sp>
      <p:pic>
        <p:nvPicPr>
          <p:cNvPr id="6" name="Graphic 16" descr="Confused person with solid fill">
            <a:extLst>
              <a:ext uri="{FF2B5EF4-FFF2-40B4-BE49-F238E27FC236}">
                <a16:creationId xmlns:a16="http://schemas.microsoft.com/office/drawing/2014/main" id="{A76D8197-1857-BDBC-4D23-2B9D92A4FB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35390" y="1705131"/>
            <a:ext cx="1420318" cy="1420318"/>
          </a:xfrm>
          <a:prstGeom prst="rect">
            <a:avLst/>
          </a:prstGeom>
        </p:spPr>
      </p:pic>
      <p:pic>
        <p:nvPicPr>
          <p:cNvPr id="8" name="Graphic 17" descr="Question Mark with solid fill">
            <a:extLst>
              <a:ext uri="{FF2B5EF4-FFF2-40B4-BE49-F238E27FC236}">
                <a16:creationId xmlns:a16="http://schemas.microsoft.com/office/drawing/2014/main" id="{AABA7038-BFEB-8954-23D7-03AD23E250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260000">
            <a:off x="10904096" y="1467788"/>
            <a:ext cx="477186" cy="477186"/>
          </a:xfrm>
          <a:prstGeom prst="rect">
            <a:avLst/>
          </a:prstGeom>
        </p:spPr>
      </p:pic>
      <p:pic>
        <p:nvPicPr>
          <p:cNvPr id="9" name="Graphic 8" descr="Waiter male with solid fill">
            <a:extLst>
              <a:ext uri="{FF2B5EF4-FFF2-40B4-BE49-F238E27FC236}">
                <a16:creationId xmlns:a16="http://schemas.microsoft.com/office/drawing/2014/main" id="{4F904A9F-70AD-7EEA-CAEA-D7FE9DC9A3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80027" y="3799832"/>
            <a:ext cx="1231436" cy="1231436"/>
          </a:xfrm>
          <a:prstGeom prst="rect">
            <a:avLst/>
          </a:prstGeom>
        </p:spPr>
      </p:pic>
      <p:pic>
        <p:nvPicPr>
          <p:cNvPr id="10" name="Graphic 9" descr="Moustache with solid fill">
            <a:extLst>
              <a:ext uri="{FF2B5EF4-FFF2-40B4-BE49-F238E27FC236}">
                <a16:creationId xmlns:a16="http://schemas.microsoft.com/office/drawing/2014/main" id="{0C8EB409-FBD2-D111-D323-3C41F4CCB9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7562326" y="4185350"/>
            <a:ext cx="270317" cy="230270"/>
          </a:xfrm>
          <a:prstGeom prst="rect">
            <a:avLst/>
          </a:prstGeom>
        </p:spPr>
      </p:pic>
      <p:sp>
        <p:nvSpPr>
          <p:cNvPr id="35" name="Rectangle: Rounded Corners 34">
            <a:extLst>
              <a:ext uri="{FF2B5EF4-FFF2-40B4-BE49-F238E27FC236}">
                <a16:creationId xmlns:a16="http://schemas.microsoft.com/office/drawing/2014/main" id="{839423EE-5D88-8F02-A5CE-9B74A89E24FA}"/>
              </a:ext>
            </a:extLst>
          </p:cNvPr>
          <p:cNvSpPr/>
          <p:nvPr/>
        </p:nvSpPr>
        <p:spPr>
          <a:xfrm>
            <a:off x="5181599" y="4413738"/>
            <a:ext cx="1799491" cy="457200"/>
          </a:xfrm>
          <a:prstGeom prst="roundRect">
            <a:avLst/>
          </a:prstGeom>
          <a:solidFill>
            <a:schemeClr val="bg1">
              <a:lumMod val="8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rgbClr val="163E64"/>
                </a:solidFill>
                <a:ea typeface="+mn-lt"/>
                <a:cs typeface="+mn-lt"/>
              </a:rPr>
              <a:t>Alfred!</a:t>
            </a:r>
            <a:endParaRPr lang="en-US" sz="4000" b="1">
              <a:solidFill>
                <a:srgbClr val="000000"/>
              </a:solidFill>
            </a:endParaRPr>
          </a:p>
        </p:txBody>
      </p:sp>
      <p:sp>
        <p:nvSpPr>
          <p:cNvPr id="36" name="Rectangle: Rounded Corners 35">
            <a:extLst>
              <a:ext uri="{FF2B5EF4-FFF2-40B4-BE49-F238E27FC236}">
                <a16:creationId xmlns:a16="http://schemas.microsoft.com/office/drawing/2014/main" id="{B99AB027-2CE6-9450-2A8D-46175050130A}"/>
              </a:ext>
            </a:extLst>
          </p:cNvPr>
          <p:cNvSpPr/>
          <p:nvPr/>
        </p:nvSpPr>
        <p:spPr>
          <a:xfrm>
            <a:off x="521677" y="5627078"/>
            <a:ext cx="4220307" cy="797168"/>
          </a:xfrm>
          <a:prstGeom prst="roundRect">
            <a:avLst/>
          </a:prstGeom>
          <a:solidFill>
            <a:schemeClr val="bg1">
              <a:lumMod val="8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163E64"/>
                </a:solidFill>
                <a:ea typeface="+mn-lt"/>
                <a:cs typeface="+mn-lt"/>
              </a:rPr>
              <a:t>Extract, Transform, Load</a:t>
            </a:r>
            <a:endParaRPr lang="en-US"/>
          </a:p>
        </p:txBody>
      </p:sp>
      <p:sp>
        <p:nvSpPr>
          <p:cNvPr id="37" name="Rectangle: Rounded Corners 36">
            <a:extLst>
              <a:ext uri="{FF2B5EF4-FFF2-40B4-BE49-F238E27FC236}">
                <a16:creationId xmlns:a16="http://schemas.microsoft.com/office/drawing/2014/main" id="{DC7E7764-31B3-E290-3CE3-8B3DBB9A4985}"/>
              </a:ext>
            </a:extLst>
          </p:cNvPr>
          <p:cNvSpPr/>
          <p:nvPr/>
        </p:nvSpPr>
        <p:spPr>
          <a:xfrm>
            <a:off x="6119445" y="5627077"/>
            <a:ext cx="2274277" cy="797168"/>
          </a:xfrm>
          <a:prstGeom prst="roundRect">
            <a:avLst/>
          </a:prstGeom>
          <a:solidFill>
            <a:schemeClr val="bg1">
              <a:lumMod val="8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rgbClr val="163E64"/>
                </a:solidFill>
              </a:rPr>
              <a:t>Visualize</a:t>
            </a:r>
          </a:p>
        </p:txBody>
      </p:sp>
      <p:sp>
        <p:nvSpPr>
          <p:cNvPr id="38" name="Rectangle: Rounded Corners 37">
            <a:extLst>
              <a:ext uri="{FF2B5EF4-FFF2-40B4-BE49-F238E27FC236}">
                <a16:creationId xmlns:a16="http://schemas.microsoft.com/office/drawing/2014/main" id="{8D912D8D-1F96-A3A8-2C67-29B99FA5FFBA}"/>
              </a:ext>
            </a:extLst>
          </p:cNvPr>
          <p:cNvSpPr/>
          <p:nvPr/>
        </p:nvSpPr>
        <p:spPr>
          <a:xfrm>
            <a:off x="9712569" y="5627077"/>
            <a:ext cx="1822938" cy="797169"/>
          </a:xfrm>
          <a:prstGeom prst="roundRect">
            <a:avLst/>
          </a:prstGeom>
          <a:solidFill>
            <a:schemeClr val="bg1">
              <a:lumMod val="8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rgbClr val="163E64"/>
                </a:solidFill>
                <a:ea typeface="+mn-lt"/>
                <a:cs typeface="+mn-lt"/>
              </a:rPr>
              <a:t>Analyze</a:t>
            </a:r>
            <a:endParaRPr lang="en-US"/>
          </a:p>
        </p:txBody>
      </p:sp>
      <p:sp>
        <p:nvSpPr>
          <p:cNvPr id="39" name="Arrow: Right 38">
            <a:extLst>
              <a:ext uri="{FF2B5EF4-FFF2-40B4-BE49-F238E27FC236}">
                <a16:creationId xmlns:a16="http://schemas.microsoft.com/office/drawing/2014/main" id="{56BF9332-671A-F5E5-6FC1-BCE0A2A56570}"/>
              </a:ext>
            </a:extLst>
          </p:cNvPr>
          <p:cNvSpPr/>
          <p:nvPr/>
        </p:nvSpPr>
        <p:spPr>
          <a:xfrm>
            <a:off x="5111262" y="5832231"/>
            <a:ext cx="668215" cy="357554"/>
          </a:xfrm>
          <a:prstGeom prst="right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B4227028-F69E-37AF-621B-67943B14D5A0}"/>
              </a:ext>
            </a:extLst>
          </p:cNvPr>
          <p:cNvSpPr/>
          <p:nvPr/>
        </p:nvSpPr>
        <p:spPr>
          <a:xfrm>
            <a:off x="8733692" y="5832230"/>
            <a:ext cx="668215" cy="334108"/>
          </a:xfrm>
          <a:prstGeom prst="right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27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8F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A1B41-FE61-C960-FCB4-A9B163EF4D66}"/>
              </a:ext>
            </a:extLst>
          </p:cNvPr>
          <p:cNvSpPr>
            <a:spLocks noGrp="1"/>
          </p:cNvSpPr>
          <p:nvPr>
            <p:ph type="title"/>
          </p:nvPr>
        </p:nvSpPr>
        <p:spPr>
          <a:xfrm>
            <a:off x="838200" y="1710"/>
            <a:ext cx="10515600" cy="1325563"/>
          </a:xfrm>
        </p:spPr>
        <p:txBody>
          <a:bodyPr/>
          <a:lstStyle/>
          <a:p>
            <a:pPr algn="ctr"/>
            <a:r>
              <a:rPr lang="en-US" b="1">
                <a:solidFill>
                  <a:schemeClr val="tx2">
                    <a:lumMod val="90000"/>
                    <a:lumOff val="10000"/>
                  </a:schemeClr>
                </a:solidFill>
              </a:rPr>
              <a:t>Extract, Transform, Load</a:t>
            </a:r>
          </a:p>
        </p:txBody>
      </p:sp>
      <p:sp>
        <p:nvSpPr>
          <p:cNvPr id="8" name="Cube 7">
            <a:extLst>
              <a:ext uri="{FF2B5EF4-FFF2-40B4-BE49-F238E27FC236}">
                <a16:creationId xmlns:a16="http://schemas.microsoft.com/office/drawing/2014/main" id="{321F2186-B212-76ED-E308-DAA1A88728B8}"/>
              </a:ext>
            </a:extLst>
          </p:cNvPr>
          <p:cNvSpPr/>
          <p:nvPr/>
        </p:nvSpPr>
        <p:spPr>
          <a:xfrm>
            <a:off x="10568352" y="5158153"/>
            <a:ext cx="1219201" cy="1289538"/>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5FC22FD1-908F-454E-0934-028BD6422F0F}"/>
              </a:ext>
            </a:extLst>
          </p:cNvPr>
          <p:cNvSpPr/>
          <p:nvPr/>
        </p:nvSpPr>
        <p:spPr>
          <a:xfrm>
            <a:off x="10662137" y="4378570"/>
            <a:ext cx="1031631" cy="926122"/>
          </a:xfrm>
          <a:prstGeom prst="upArrow">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Magician Hat with solid fill">
            <a:extLst>
              <a:ext uri="{FF2B5EF4-FFF2-40B4-BE49-F238E27FC236}">
                <a16:creationId xmlns:a16="http://schemas.microsoft.com/office/drawing/2014/main" id="{2821C535-FE5F-C3EF-D7BA-31959FBD2A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33185" y="5474677"/>
            <a:ext cx="1002323" cy="973016"/>
          </a:xfrm>
          <a:prstGeom prst="rect">
            <a:avLst/>
          </a:prstGeom>
        </p:spPr>
      </p:pic>
      <p:pic>
        <p:nvPicPr>
          <p:cNvPr id="15" name="Graphic 14" descr="Bunny face outline">
            <a:extLst>
              <a:ext uri="{FF2B5EF4-FFF2-40B4-BE49-F238E27FC236}">
                <a16:creationId xmlns:a16="http://schemas.microsoft.com/office/drawing/2014/main" id="{7EC7CECC-6BE9-9D8E-B03F-4AF39AEE24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61785" y="4530968"/>
            <a:ext cx="826477" cy="808893"/>
          </a:xfrm>
          <a:prstGeom prst="rect">
            <a:avLst/>
          </a:prstGeom>
        </p:spPr>
      </p:pic>
      <p:pic>
        <p:nvPicPr>
          <p:cNvPr id="16" name="Picture 15" descr="Light brown rabbit portrait">
            <a:extLst>
              <a:ext uri="{FF2B5EF4-FFF2-40B4-BE49-F238E27FC236}">
                <a16:creationId xmlns:a16="http://schemas.microsoft.com/office/drawing/2014/main" id="{A6C2C02E-105F-AF90-E597-2BB1A5F8D23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9879787" y="3060731"/>
            <a:ext cx="2766647" cy="1159217"/>
          </a:xfrm>
          <a:prstGeom prst="rect">
            <a:avLst/>
          </a:prstGeom>
        </p:spPr>
      </p:pic>
      <p:pic>
        <p:nvPicPr>
          <p:cNvPr id="6" name="etl demo 2">
            <a:hlinkClick r:id="" action="ppaction://media"/>
            <a:extLst>
              <a:ext uri="{FF2B5EF4-FFF2-40B4-BE49-F238E27FC236}">
                <a16:creationId xmlns:a16="http://schemas.microsoft.com/office/drawing/2014/main" id="{626CC383-47AB-32E8-69B3-91624736FB54}"/>
              </a:ext>
            </a:extLst>
          </p:cNvPr>
          <p:cNvPicPr>
            <a:picLocks noChangeAspect="1"/>
          </p:cNvPicPr>
          <p:nvPr>
            <a:videoFile r:link="rId1"/>
            <p:extLst>
              <p:ext uri="{DAA4B4D4-6D71-4841-9C94-3DE7FCFB9230}">
                <p14:media xmlns:p14="http://schemas.microsoft.com/office/powerpoint/2010/main" r:embed="rId2">
                  <p14:trim end="3329"/>
                </p14:media>
              </p:ext>
            </p:extLst>
          </p:nvPr>
        </p:nvPicPr>
        <p:blipFill>
          <a:blip r:embed="rId11"/>
          <a:stretch>
            <a:fillRect/>
          </a:stretch>
        </p:blipFill>
        <p:spPr>
          <a:xfrm>
            <a:off x="112920" y="1478880"/>
            <a:ext cx="5277499" cy="4707714"/>
          </a:xfrm>
          <a:prstGeom prst="rect">
            <a:avLst/>
          </a:prstGeom>
        </p:spPr>
      </p:pic>
      <p:sp>
        <p:nvSpPr>
          <p:cNvPr id="7" name="Rectangle 6">
            <a:extLst>
              <a:ext uri="{FF2B5EF4-FFF2-40B4-BE49-F238E27FC236}">
                <a16:creationId xmlns:a16="http://schemas.microsoft.com/office/drawing/2014/main" id="{02250EE2-19FA-B23C-F203-F5C8DF46B860}"/>
              </a:ext>
            </a:extLst>
          </p:cNvPr>
          <p:cNvSpPr/>
          <p:nvPr/>
        </p:nvSpPr>
        <p:spPr>
          <a:xfrm>
            <a:off x="4262500" y="917329"/>
            <a:ext cx="1835474" cy="5439678"/>
          </a:xfrm>
          <a:prstGeom prst="rect">
            <a:avLst/>
          </a:prstGeom>
          <a:solidFill>
            <a:srgbClr val="F2F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6762BE15-B84D-2554-D805-3E0A531C45EB}"/>
              </a:ext>
            </a:extLst>
          </p:cNvPr>
          <p:cNvPicPr>
            <a:picLocks noChangeAspect="1"/>
          </p:cNvPicPr>
          <p:nvPr/>
        </p:nvPicPr>
        <p:blipFill>
          <a:blip r:embed="rId12"/>
          <a:stretch>
            <a:fillRect/>
          </a:stretch>
        </p:blipFill>
        <p:spPr>
          <a:xfrm>
            <a:off x="5175700" y="1481286"/>
            <a:ext cx="4162076" cy="2034247"/>
          </a:xfrm>
          <a:prstGeom prst="rect">
            <a:avLst/>
          </a:prstGeom>
        </p:spPr>
      </p:pic>
      <p:sp>
        <p:nvSpPr>
          <p:cNvPr id="3" name="Content Placeholder 2">
            <a:extLst>
              <a:ext uri="{FF2B5EF4-FFF2-40B4-BE49-F238E27FC236}">
                <a16:creationId xmlns:a16="http://schemas.microsoft.com/office/drawing/2014/main" id="{D9DCA15E-8830-F776-E375-48D49CB36AFC}"/>
              </a:ext>
            </a:extLst>
          </p:cNvPr>
          <p:cNvSpPr>
            <a:spLocks noGrp="1"/>
          </p:cNvSpPr>
          <p:nvPr>
            <p:ph idx="1"/>
          </p:nvPr>
        </p:nvSpPr>
        <p:spPr>
          <a:xfrm>
            <a:off x="4994401" y="3763975"/>
            <a:ext cx="5767811" cy="3081603"/>
          </a:xfrm>
        </p:spPr>
        <p:txBody>
          <a:bodyPr vert="horz" lIns="91440" tIns="45720" rIns="91440" bIns="45720" rtlCol="0" anchor="t">
            <a:normAutofit lnSpcReduction="10000"/>
          </a:bodyPr>
          <a:lstStyle/>
          <a:p>
            <a:r>
              <a:rPr lang="en-US"/>
              <a:t>Etl.py</a:t>
            </a:r>
          </a:p>
          <a:p>
            <a:r>
              <a:rPr lang="en-US"/>
              <a:t>Extracts data from zip file</a:t>
            </a:r>
          </a:p>
          <a:p>
            <a:r>
              <a:rPr lang="en-US"/>
              <a:t>Sorts files into bus folders</a:t>
            </a:r>
          </a:p>
          <a:p>
            <a:r>
              <a:rPr lang="en-US"/>
              <a:t>Groups folders into directories</a:t>
            </a:r>
          </a:p>
          <a:p>
            <a:pPr lvl="1"/>
            <a:r>
              <a:rPr lang="en-US" err="1"/>
              <a:t>Sorted_data</a:t>
            </a:r>
            <a:endParaRPr lang="en-US"/>
          </a:p>
          <a:p>
            <a:pPr lvl="1"/>
            <a:r>
              <a:rPr lang="en-US" err="1"/>
              <a:t>Vis_buses</a:t>
            </a:r>
            <a:endParaRPr lang="en-US"/>
          </a:p>
          <a:p>
            <a:pPr lvl="1"/>
            <a:r>
              <a:rPr lang="en-US" err="1"/>
              <a:t>All_buses</a:t>
            </a:r>
            <a:endParaRPr lang="en-US"/>
          </a:p>
          <a:p>
            <a:pPr lvl="1"/>
            <a:endParaRPr lang="en-US"/>
          </a:p>
          <a:p>
            <a:endParaRPr lang="en-US"/>
          </a:p>
          <a:p>
            <a:pPr marL="457200" lvl="1" indent="0">
              <a:buNone/>
            </a:pPr>
            <a:endParaRPr lang="en-US"/>
          </a:p>
          <a:p>
            <a:pPr lvl="1"/>
            <a:endParaRPr lang="en-US"/>
          </a:p>
          <a:p>
            <a:pPr lvl="1"/>
            <a:endParaRPr lang="en-US"/>
          </a:p>
        </p:txBody>
      </p:sp>
    </p:spTree>
    <p:extLst>
      <p:ext uri="{BB962C8B-B14F-4D97-AF65-F5344CB8AC3E}">
        <p14:creationId xmlns:p14="http://schemas.microsoft.com/office/powerpoint/2010/main" val="426402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8FC"/>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39B3D0-1EB7-7439-D1BA-C242D96C5ABF}"/>
              </a:ext>
            </a:extLst>
          </p:cNvPr>
          <p:cNvSpPr>
            <a:spLocks noGrp="1"/>
          </p:cNvSpPr>
          <p:nvPr>
            <p:ph idx="1"/>
          </p:nvPr>
        </p:nvSpPr>
        <p:spPr>
          <a:xfrm>
            <a:off x="416379" y="1580528"/>
            <a:ext cx="4786489" cy="4467575"/>
          </a:xfrm>
        </p:spPr>
        <p:txBody>
          <a:bodyPr>
            <a:normAutofit/>
          </a:bodyPr>
          <a:lstStyle/>
          <a:p>
            <a:r>
              <a:rPr lang="en-US"/>
              <a:t>Vis.py</a:t>
            </a:r>
          </a:p>
          <a:p>
            <a:r>
              <a:rPr lang="en-US"/>
              <a:t>Builds data frames of quantifiable information from BMS</a:t>
            </a:r>
          </a:p>
          <a:p>
            <a:pPr lvl="1"/>
            <a:r>
              <a:rPr lang="en-US"/>
              <a:t>Voltage</a:t>
            </a:r>
          </a:p>
          <a:p>
            <a:pPr lvl="1"/>
            <a:r>
              <a:rPr lang="en-US"/>
              <a:t>Time</a:t>
            </a:r>
          </a:p>
          <a:p>
            <a:pPr lvl="1"/>
            <a:r>
              <a:rPr lang="en-US"/>
              <a:t>Temperature</a:t>
            </a:r>
          </a:p>
          <a:p>
            <a:pPr lvl="1"/>
            <a:r>
              <a:rPr lang="en-US"/>
              <a:t>Module Changes</a:t>
            </a:r>
          </a:p>
          <a:p>
            <a:r>
              <a:rPr lang="en-US"/>
              <a:t>Presents this data through visual plots</a:t>
            </a:r>
          </a:p>
          <a:p>
            <a:endParaRPr lang="en-US"/>
          </a:p>
        </p:txBody>
      </p:sp>
      <p:sp>
        <p:nvSpPr>
          <p:cNvPr id="2" name="Title 1">
            <a:extLst>
              <a:ext uri="{FF2B5EF4-FFF2-40B4-BE49-F238E27FC236}">
                <a16:creationId xmlns:a16="http://schemas.microsoft.com/office/drawing/2014/main" id="{D293758B-DE10-B03B-251B-4A5876612ED1}"/>
              </a:ext>
            </a:extLst>
          </p:cNvPr>
          <p:cNvSpPr>
            <a:spLocks noGrp="1"/>
          </p:cNvSpPr>
          <p:nvPr>
            <p:ph type="title"/>
          </p:nvPr>
        </p:nvSpPr>
        <p:spPr>
          <a:xfrm>
            <a:off x="838200" y="1710"/>
            <a:ext cx="10515600" cy="1325563"/>
          </a:xfrm>
        </p:spPr>
        <p:txBody>
          <a:bodyPr/>
          <a:lstStyle/>
          <a:p>
            <a:pPr algn="ctr"/>
            <a:r>
              <a:rPr lang="en-US" b="1">
                <a:solidFill>
                  <a:schemeClr val="tx2">
                    <a:lumMod val="90000"/>
                    <a:lumOff val="10000"/>
                  </a:schemeClr>
                </a:solidFill>
              </a:rPr>
              <a:t>Visualize</a:t>
            </a:r>
            <a:endParaRPr lang="en-US"/>
          </a:p>
        </p:txBody>
      </p:sp>
      <p:pic>
        <p:nvPicPr>
          <p:cNvPr id="6" name="Picture 5" descr="A graph with a line&#10;&#10;Description automatically generated">
            <a:extLst>
              <a:ext uri="{FF2B5EF4-FFF2-40B4-BE49-F238E27FC236}">
                <a16:creationId xmlns:a16="http://schemas.microsoft.com/office/drawing/2014/main" id="{E90D3E27-44D6-18B3-00C2-03035035FAC2}"/>
              </a:ext>
            </a:extLst>
          </p:cNvPr>
          <p:cNvPicPr>
            <a:picLocks noChangeAspect="1"/>
          </p:cNvPicPr>
          <p:nvPr/>
        </p:nvPicPr>
        <p:blipFill>
          <a:blip r:embed="rId3"/>
          <a:stretch>
            <a:fillRect/>
          </a:stretch>
        </p:blipFill>
        <p:spPr>
          <a:xfrm>
            <a:off x="4509613" y="2317008"/>
            <a:ext cx="4223980" cy="2657106"/>
          </a:xfrm>
          <a:prstGeom prst="rect">
            <a:avLst/>
          </a:prstGeom>
        </p:spPr>
      </p:pic>
      <p:pic>
        <p:nvPicPr>
          <p:cNvPr id="4" name="Picture 3" descr="A graph with purple vertical lines&#10;&#10;Description automatically generated">
            <a:extLst>
              <a:ext uri="{FF2B5EF4-FFF2-40B4-BE49-F238E27FC236}">
                <a16:creationId xmlns:a16="http://schemas.microsoft.com/office/drawing/2014/main" id="{E3FA9F74-2882-5515-3C9C-9B811E8432D9}"/>
              </a:ext>
            </a:extLst>
          </p:cNvPr>
          <p:cNvPicPr>
            <a:picLocks noChangeAspect="1"/>
          </p:cNvPicPr>
          <p:nvPr/>
        </p:nvPicPr>
        <p:blipFill>
          <a:blip r:embed="rId4"/>
          <a:stretch>
            <a:fillRect/>
          </a:stretch>
        </p:blipFill>
        <p:spPr>
          <a:xfrm>
            <a:off x="7664938" y="3525218"/>
            <a:ext cx="4274328" cy="2920140"/>
          </a:xfrm>
          <a:prstGeom prst="rect">
            <a:avLst/>
          </a:prstGeom>
        </p:spPr>
      </p:pic>
      <p:pic>
        <p:nvPicPr>
          <p:cNvPr id="7" name="Picture 6" descr="A grid of blue and green squares&#10;&#10;Description automatically generated">
            <a:extLst>
              <a:ext uri="{FF2B5EF4-FFF2-40B4-BE49-F238E27FC236}">
                <a16:creationId xmlns:a16="http://schemas.microsoft.com/office/drawing/2014/main" id="{22D85BB7-E3C4-F871-22C1-276F0E769C58}"/>
              </a:ext>
            </a:extLst>
          </p:cNvPr>
          <p:cNvPicPr>
            <a:picLocks noChangeAspect="1"/>
          </p:cNvPicPr>
          <p:nvPr/>
        </p:nvPicPr>
        <p:blipFill>
          <a:blip r:embed="rId5"/>
          <a:stretch>
            <a:fillRect/>
          </a:stretch>
        </p:blipFill>
        <p:spPr>
          <a:xfrm>
            <a:off x="1920756" y="1244804"/>
            <a:ext cx="10153794" cy="939395"/>
          </a:xfrm>
          <a:prstGeom prst="rect">
            <a:avLst/>
          </a:prstGeom>
        </p:spPr>
      </p:pic>
      <p:pic>
        <p:nvPicPr>
          <p:cNvPr id="8" name="Graphic 7" descr="Scatterplot with solid fill">
            <a:extLst>
              <a:ext uri="{FF2B5EF4-FFF2-40B4-BE49-F238E27FC236}">
                <a16:creationId xmlns:a16="http://schemas.microsoft.com/office/drawing/2014/main" id="{599127D5-D9D0-697D-BF09-E8B4A05545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851" y="207416"/>
            <a:ext cx="914400" cy="914400"/>
          </a:xfrm>
          <a:prstGeom prst="rect">
            <a:avLst/>
          </a:prstGeom>
        </p:spPr>
      </p:pic>
    </p:spTree>
    <p:extLst>
      <p:ext uri="{BB962C8B-B14F-4D97-AF65-F5344CB8AC3E}">
        <p14:creationId xmlns:p14="http://schemas.microsoft.com/office/powerpoint/2010/main" val="134938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8FC"/>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A9505F-D0BE-AA79-86F0-CA606ED8FE22}"/>
              </a:ext>
            </a:extLst>
          </p:cNvPr>
          <p:cNvSpPr>
            <a:spLocks noGrp="1"/>
          </p:cNvSpPr>
          <p:nvPr>
            <p:ph idx="1"/>
          </p:nvPr>
        </p:nvSpPr>
        <p:spPr>
          <a:xfrm>
            <a:off x="144236" y="1308554"/>
            <a:ext cx="5807529" cy="3739016"/>
          </a:xfrm>
        </p:spPr>
        <p:txBody>
          <a:bodyPr vert="horz" lIns="91440" tIns="45720" rIns="91440" bIns="45720" rtlCol="0" anchor="t">
            <a:normAutofit lnSpcReduction="10000"/>
          </a:bodyPr>
          <a:lstStyle/>
          <a:p>
            <a:r>
              <a:rPr lang="en-US"/>
              <a:t>Analysis.py</a:t>
            </a:r>
          </a:p>
          <a:p>
            <a:r>
              <a:rPr lang="en-US"/>
              <a:t>Takes voltage data frames created in vis.py</a:t>
            </a:r>
          </a:p>
          <a:p>
            <a:r>
              <a:rPr lang="en-US"/>
              <a:t>Prepares data frames for analysis</a:t>
            </a:r>
          </a:p>
          <a:p>
            <a:pPr lvl="1"/>
            <a:r>
              <a:rPr lang="en-US"/>
              <a:t>Finds problematic buses and removes those files</a:t>
            </a:r>
          </a:p>
          <a:p>
            <a:pPr lvl="1"/>
            <a:r>
              <a:rPr lang="en-US"/>
              <a:t>Standardizes size of data</a:t>
            </a:r>
          </a:p>
          <a:p>
            <a:r>
              <a:rPr lang="en-US"/>
              <a:t>Output is a Principal Component Analysis (PCA)</a:t>
            </a:r>
          </a:p>
        </p:txBody>
      </p:sp>
      <p:sp>
        <p:nvSpPr>
          <p:cNvPr id="2" name="Title 1">
            <a:extLst>
              <a:ext uri="{FF2B5EF4-FFF2-40B4-BE49-F238E27FC236}">
                <a16:creationId xmlns:a16="http://schemas.microsoft.com/office/drawing/2014/main" id="{65BB2A94-C662-BDD1-BAF2-74B8C0108A6D}"/>
              </a:ext>
            </a:extLst>
          </p:cNvPr>
          <p:cNvSpPr>
            <a:spLocks noGrp="1"/>
          </p:cNvSpPr>
          <p:nvPr>
            <p:ph type="title"/>
          </p:nvPr>
        </p:nvSpPr>
        <p:spPr>
          <a:xfrm>
            <a:off x="838200" y="-4152"/>
            <a:ext cx="10515600" cy="1325563"/>
          </a:xfrm>
        </p:spPr>
        <p:txBody>
          <a:bodyPr/>
          <a:lstStyle/>
          <a:p>
            <a:pPr algn="ctr"/>
            <a:r>
              <a:rPr lang="en-US" b="1">
                <a:solidFill>
                  <a:schemeClr val="tx2">
                    <a:lumMod val="90000"/>
                    <a:lumOff val="10000"/>
                  </a:schemeClr>
                </a:solidFill>
              </a:rPr>
              <a:t>Analyze</a:t>
            </a:r>
            <a:endParaRPr lang="en-US"/>
          </a:p>
        </p:txBody>
      </p:sp>
      <p:pic>
        <p:nvPicPr>
          <p:cNvPr id="4" name="Picture 3">
            <a:extLst>
              <a:ext uri="{FF2B5EF4-FFF2-40B4-BE49-F238E27FC236}">
                <a16:creationId xmlns:a16="http://schemas.microsoft.com/office/drawing/2014/main" id="{BDCC9BCC-CE72-9FCD-BACF-650BDCEE70BB}"/>
              </a:ext>
            </a:extLst>
          </p:cNvPr>
          <p:cNvPicPr>
            <a:picLocks noChangeAspect="1"/>
          </p:cNvPicPr>
          <p:nvPr/>
        </p:nvPicPr>
        <p:blipFill>
          <a:blip r:embed="rId3"/>
          <a:stretch>
            <a:fillRect/>
          </a:stretch>
        </p:blipFill>
        <p:spPr>
          <a:xfrm>
            <a:off x="6521224" y="3496356"/>
            <a:ext cx="4565197" cy="3103790"/>
          </a:xfrm>
          <a:prstGeom prst="rect">
            <a:avLst/>
          </a:prstGeom>
        </p:spPr>
      </p:pic>
      <p:pic>
        <p:nvPicPr>
          <p:cNvPr id="7" name="Graphic 6" descr="Magnifying glass with solid fill">
            <a:extLst>
              <a:ext uri="{FF2B5EF4-FFF2-40B4-BE49-F238E27FC236}">
                <a16:creationId xmlns:a16="http://schemas.microsoft.com/office/drawing/2014/main" id="{59B4C11F-1869-0F1C-6B60-24A989CA20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5555" y="5205329"/>
            <a:ext cx="1231436" cy="1192502"/>
          </a:xfrm>
          <a:prstGeom prst="rect">
            <a:avLst/>
          </a:prstGeom>
        </p:spPr>
      </p:pic>
      <p:pic>
        <p:nvPicPr>
          <p:cNvPr id="8" name="Picture 7" descr="A chart with purple and yellow dots&#10;&#10;Description automatically generated">
            <a:extLst>
              <a:ext uri="{FF2B5EF4-FFF2-40B4-BE49-F238E27FC236}">
                <a16:creationId xmlns:a16="http://schemas.microsoft.com/office/drawing/2014/main" id="{AC346188-4058-745A-4EB0-CE39A8FC8B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6276" y="228601"/>
            <a:ext cx="3162299" cy="3162299"/>
          </a:xfrm>
          <a:prstGeom prst="rect">
            <a:avLst/>
          </a:prstGeom>
        </p:spPr>
      </p:pic>
    </p:spTree>
    <p:extLst>
      <p:ext uri="{BB962C8B-B14F-4D97-AF65-F5344CB8AC3E}">
        <p14:creationId xmlns:p14="http://schemas.microsoft.com/office/powerpoint/2010/main" val="193109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049224-432C-DBE8-6014-58A173DCAE6B}"/>
              </a:ext>
            </a:extLst>
          </p:cNvPr>
          <p:cNvSpPr/>
          <p:nvPr/>
        </p:nvSpPr>
        <p:spPr>
          <a:xfrm>
            <a:off x="-10090" y="-2306"/>
            <a:ext cx="12210738" cy="1305391"/>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F04F5B4-275E-FBED-B4CA-78743F9712BE}"/>
              </a:ext>
            </a:extLst>
          </p:cNvPr>
          <p:cNvSpPr txBox="1">
            <a:spLocks/>
          </p:cNvSpPr>
          <p:nvPr/>
        </p:nvSpPr>
        <p:spPr>
          <a:xfrm>
            <a:off x="838200" y="17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Outcomes</a:t>
            </a:r>
            <a:endParaRPr lang="en-US"/>
          </a:p>
        </p:txBody>
      </p:sp>
      <p:sp>
        <p:nvSpPr>
          <p:cNvPr id="11" name="Content Placeholder 10">
            <a:extLst>
              <a:ext uri="{FF2B5EF4-FFF2-40B4-BE49-F238E27FC236}">
                <a16:creationId xmlns:a16="http://schemas.microsoft.com/office/drawing/2014/main" id="{125E179C-899A-D155-AE59-51DD079339D3}"/>
              </a:ext>
            </a:extLst>
          </p:cNvPr>
          <p:cNvSpPr>
            <a:spLocks noGrp="1"/>
          </p:cNvSpPr>
          <p:nvPr>
            <p:ph idx="1"/>
          </p:nvPr>
        </p:nvSpPr>
        <p:spPr>
          <a:xfrm>
            <a:off x="372908" y="1566064"/>
            <a:ext cx="7294989" cy="4351338"/>
          </a:xfrm>
        </p:spPr>
        <p:txBody>
          <a:bodyPr vert="horz" lIns="91440" tIns="45720" rIns="91440" bIns="45720" rtlCol="0" anchor="t">
            <a:normAutofit/>
          </a:bodyPr>
          <a:lstStyle/>
          <a:p>
            <a:pPr>
              <a:buNone/>
            </a:pPr>
            <a:r>
              <a:rPr lang="en-US" b="1" u="sng" dirty="0">
                <a:ea typeface="+mn-lt"/>
                <a:cs typeface="+mn-lt"/>
              </a:rPr>
              <a:t>Feature Extraction</a:t>
            </a:r>
            <a:endParaRPr lang="en-US" dirty="0"/>
          </a:p>
          <a:p>
            <a:pPr marL="457200" indent="-457200"/>
            <a:r>
              <a:rPr lang="en-US" dirty="0"/>
              <a:t>PC's capture variance away from average voltage</a:t>
            </a:r>
          </a:p>
          <a:p>
            <a:pPr marL="457200" indent="-457200"/>
            <a:r>
              <a:rPr lang="en-US" dirty="0"/>
              <a:t>Can separate clusters of battery modules</a:t>
            </a:r>
          </a:p>
          <a:p>
            <a:pPr marL="914400" lvl="1">
              <a:buFont typeface="Courier New" panose="020B0604020202020204" pitchFamily="34" charset="0"/>
              <a:buChar char="o"/>
            </a:pPr>
            <a:r>
              <a:rPr lang="en-US" dirty="0"/>
              <a:t>Manufacturing or performance differences</a:t>
            </a:r>
          </a:p>
        </p:txBody>
      </p:sp>
      <p:pic>
        <p:nvPicPr>
          <p:cNvPr id="2" name="Picture 1" descr="A chart with purple and yellow dots&#10;&#10;Description automatically generated">
            <a:extLst>
              <a:ext uri="{FF2B5EF4-FFF2-40B4-BE49-F238E27FC236}">
                <a16:creationId xmlns:a16="http://schemas.microsoft.com/office/drawing/2014/main" id="{68D29741-0654-C609-8004-73847BCA6256}"/>
              </a:ext>
            </a:extLst>
          </p:cNvPr>
          <p:cNvPicPr>
            <a:picLocks noChangeAspect="1"/>
          </p:cNvPicPr>
          <p:nvPr/>
        </p:nvPicPr>
        <p:blipFill>
          <a:blip r:embed="rId3"/>
          <a:stretch>
            <a:fillRect/>
          </a:stretch>
        </p:blipFill>
        <p:spPr>
          <a:xfrm>
            <a:off x="7421723" y="2183402"/>
            <a:ext cx="4398021" cy="4371047"/>
          </a:xfrm>
          <a:prstGeom prst="rect">
            <a:avLst/>
          </a:prstGeom>
        </p:spPr>
      </p:pic>
      <p:pic>
        <p:nvPicPr>
          <p:cNvPr id="4" name="Picture 3" descr="A graph of a number of blue bars&#10;&#10;Description automatically generated">
            <a:extLst>
              <a:ext uri="{FF2B5EF4-FFF2-40B4-BE49-F238E27FC236}">
                <a16:creationId xmlns:a16="http://schemas.microsoft.com/office/drawing/2014/main" id="{245D11F4-978A-9030-D0DC-9E0A51F1D7C5}"/>
              </a:ext>
            </a:extLst>
          </p:cNvPr>
          <p:cNvPicPr>
            <a:picLocks noChangeAspect="1"/>
          </p:cNvPicPr>
          <p:nvPr/>
        </p:nvPicPr>
        <p:blipFill>
          <a:blip r:embed="rId4"/>
          <a:stretch>
            <a:fillRect/>
          </a:stretch>
        </p:blipFill>
        <p:spPr>
          <a:xfrm>
            <a:off x="2131895" y="4164224"/>
            <a:ext cx="3550447" cy="2550085"/>
          </a:xfrm>
          <a:prstGeom prst="rect">
            <a:avLst/>
          </a:prstGeom>
        </p:spPr>
      </p:pic>
    </p:spTree>
    <p:extLst>
      <p:ext uri="{BB962C8B-B14F-4D97-AF65-F5344CB8AC3E}">
        <p14:creationId xmlns:p14="http://schemas.microsoft.com/office/powerpoint/2010/main" val="140214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1791A0-D187-F095-86B1-A9F0EBFEF858}"/>
              </a:ext>
            </a:extLst>
          </p:cNvPr>
          <p:cNvSpPr/>
          <p:nvPr/>
        </p:nvSpPr>
        <p:spPr>
          <a:xfrm>
            <a:off x="-10090" y="-2306"/>
            <a:ext cx="12210738" cy="1305391"/>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F3FEA-3C72-0BE5-00F5-13F6329FE721}"/>
              </a:ext>
            </a:extLst>
          </p:cNvPr>
          <p:cNvSpPr>
            <a:spLocks noGrp="1"/>
          </p:cNvSpPr>
          <p:nvPr>
            <p:ph type="title"/>
          </p:nvPr>
        </p:nvSpPr>
        <p:spPr>
          <a:xfrm>
            <a:off x="838200" y="-15875"/>
            <a:ext cx="10515600" cy="1325563"/>
          </a:xfrm>
        </p:spPr>
        <p:txBody>
          <a:bodyPr/>
          <a:lstStyle/>
          <a:p>
            <a:pPr algn="ctr"/>
            <a:r>
              <a:rPr lang="en-US" b="1" dirty="0"/>
              <a:t>Additional Outcomes</a:t>
            </a:r>
            <a:endParaRPr lang="en-US" dirty="0"/>
          </a:p>
        </p:txBody>
      </p:sp>
      <p:sp>
        <p:nvSpPr>
          <p:cNvPr id="3" name="Content Placeholder 2">
            <a:extLst>
              <a:ext uri="{FF2B5EF4-FFF2-40B4-BE49-F238E27FC236}">
                <a16:creationId xmlns:a16="http://schemas.microsoft.com/office/drawing/2014/main" id="{D2EB0C19-061E-AABF-4EDD-FEDBFA695354}"/>
              </a:ext>
            </a:extLst>
          </p:cNvPr>
          <p:cNvSpPr>
            <a:spLocks noGrp="1"/>
          </p:cNvSpPr>
          <p:nvPr>
            <p:ph idx="1"/>
          </p:nvPr>
        </p:nvSpPr>
        <p:spPr>
          <a:xfrm>
            <a:off x="838200" y="1825625"/>
            <a:ext cx="6416964" cy="4351338"/>
          </a:xfrm>
        </p:spPr>
        <p:txBody>
          <a:bodyPr vert="horz" lIns="91440" tIns="45720" rIns="91440" bIns="45720" rtlCol="0" anchor="t">
            <a:normAutofit/>
          </a:bodyPr>
          <a:lstStyle/>
          <a:p>
            <a:pPr marL="0" indent="0">
              <a:buNone/>
            </a:pPr>
            <a:r>
              <a:rPr lang="en-US" b="1" u="sng"/>
              <a:t>Meantime Time of Failure</a:t>
            </a:r>
          </a:p>
          <a:p>
            <a:pPr marL="0" indent="0">
              <a:buNone/>
            </a:pPr>
            <a:endParaRPr lang="en-US" b="1" u="sng"/>
          </a:p>
          <a:p>
            <a:r>
              <a:rPr lang="en-US"/>
              <a:t>Bar chart</a:t>
            </a:r>
          </a:p>
          <a:p>
            <a:r>
              <a:rPr lang="en-US"/>
              <a:t>Histogram with PDF overlay</a:t>
            </a:r>
          </a:p>
        </p:txBody>
      </p:sp>
      <p:pic>
        <p:nvPicPr>
          <p:cNvPr id="4" name="Picture 3" descr="A graph with green bars&#10;&#10;Description automatically generated">
            <a:extLst>
              <a:ext uri="{FF2B5EF4-FFF2-40B4-BE49-F238E27FC236}">
                <a16:creationId xmlns:a16="http://schemas.microsoft.com/office/drawing/2014/main" id="{987BB1FE-962C-A351-73E0-A234091835E3}"/>
              </a:ext>
            </a:extLst>
          </p:cNvPr>
          <p:cNvPicPr>
            <a:picLocks noChangeAspect="1"/>
          </p:cNvPicPr>
          <p:nvPr/>
        </p:nvPicPr>
        <p:blipFill>
          <a:blip r:embed="rId2"/>
          <a:stretch>
            <a:fillRect/>
          </a:stretch>
        </p:blipFill>
        <p:spPr>
          <a:xfrm>
            <a:off x="6351155" y="1981777"/>
            <a:ext cx="5545282" cy="2559628"/>
          </a:xfrm>
          <a:prstGeom prst="rect">
            <a:avLst/>
          </a:prstGeom>
        </p:spPr>
      </p:pic>
      <p:pic>
        <p:nvPicPr>
          <p:cNvPr id="5" name="Picture 4">
            <a:extLst>
              <a:ext uri="{FF2B5EF4-FFF2-40B4-BE49-F238E27FC236}">
                <a16:creationId xmlns:a16="http://schemas.microsoft.com/office/drawing/2014/main" id="{2AE9B2CE-D5FC-F82E-B7BA-7139748DF957}"/>
              </a:ext>
            </a:extLst>
          </p:cNvPr>
          <p:cNvPicPr>
            <a:picLocks noChangeAspect="1"/>
          </p:cNvPicPr>
          <p:nvPr/>
        </p:nvPicPr>
        <p:blipFill>
          <a:blip r:embed="rId3"/>
          <a:stretch>
            <a:fillRect/>
          </a:stretch>
        </p:blipFill>
        <p:spPr>
          <a:xfrm>
            <a:off x="3249468" y="4645315"/>
            <a:ext cx="8648700" cy="2023918"/>
          </a:xfrm>
          <a:prstGeom prst="rect">
            <a:avLst/>
          </a:prstGeom>
        </p:spPr>
      </p:pic>
    </p:spTree>
    <p:extLst>
      <p:ext uri="{BB962C8B-B14F-4D97-AF65-F5344CB8AC3E}">
        <p14:creationId xmlns:p14="http://schemas.microsoft.com/office/powerpoint/2010/main" val="1117497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
  <TotalTime>0</TotalTime>
  <Words>1244</Words>
  <Application>Microsoft Macintosh PowerPoint</Application>
  <PresentationFormat>Widescreen</PresentationFormat>
  <Paragraphs>107</Paragraphs>
  <Slides>11</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Calibri</vt:lpstr>
      <vt:lpstr>Courier New</vt:lpstr>
      <vt:lpstr>office theme</vt:lpstr>
      <vt:lpstr>Analyzing Battery Data From Hybrid-Electric Buses</vt:lpstr>
      <vt:lpstr>Vehicle Electrification</vt:lpstr>
      <vt:lpstr>Use Case: King County Metro</vt:lpstr>
      <vt:lpstr>Software Design</vt:lpstr>
      <vt:lpstr>Extract, Transform, Load</vt:lpstr>
      <vt:lpstr>Visualize</vt:lpstr>
      <vt:lpstr>Analyze</vt:lpstr>
      <vt:lpstr>PowerPoint Presentation</vt:lpstr>
      <vt:lpstr>Additional Outcomes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Elena Toups</cp:lastModifiedBy>
  <cp:revision>1</cp:revision>
  <dcterms:created xsi:type="dcterms:W3CDTF">2024-05-31T17:04:07Z</dcterms:created>
  <dcterms:modified xsi:type="dcterms:W3CDTF">2024-06-06T23:14:40Z</dcterms:modified>
</cp:coreProperties>
</file>